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Lst>
  <p:notesMasterIdLst>
    <p:notesMasterId r:id="rId26"/>
  </p:notesMasterIdLst>
  <p:sldIdLst>
    <p:sldId id="326" r:id="rId3"/>
    <p:sldId id="258" r:id="rId4"/>
    <p:sldId id="321" r:id="rId5"/>
    <p:sldId id="261" r:id="rId6"/>
    <p:sldId id="269" r:id="rId7"/>
    <p:sldId id="263" r:id="rId8"/>
    <p:sldId id="270" r:id="rId9"/>
    <p:sldId id="278" r:id="rId10"/>
    <p:sldId id="277" r:id="rId11"/>
    <p:sldId id="295" r:id="rId12"/>
    <p:sldId id="298" r:id="rId13"/>
    <p:sldId id="299" r:id="rId14"/>
    <p:sldId id="305" r:id="rId15"/>
    <p:sldId id="306" r:id="rId16"/>
    <p:sldId id="309" r:id="rId17"/>
    <p:sldId id="310" r:id="rId18"/>
    <p:sldId id="313" r:id="rId19"/>
    <p:sldId id="316" r:id="rId20"/>
    <p:sldId id="317" r:id="rId21"/>
    <p:sldId id="318" r:id="rId22"/>
    <p:sldId id="323" r:id="rId23"/>
    <p:sldId id="325" r:id="rId24"/>
    <p:sldId id="262" r:id="rId2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7" d="100"/>
          <a:sy n="97" d="100"/>
        </p:scale>
        <p:origin x="-7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CEB771-8EAA-4316-9CA9-CF78D0CB1AD5}" type="doc">
      <dgm:prSet loTypeId="urn:microsoft.com/office/officeart/2005/8/layout/orgChart1" loCatId="hierarchy" qsTypeId="urn:microsoft.com/office/officeart/2005/8/quickstyle/simple3" qsCatId="simple" csTypeId="urn:microsoft.com/office/officeart/2005/8/colors/accent1_5" csCatId="accent1" phldr="1"/>
      <dgm:spPr/>
      <dgm:t>
        <a:bodyPr/>
        <a:lstStyle/>
        <a:p>
          <a:endParaRPr lang="en-US"/>
        </a:p>
      </dgm:t>
    </dgm:pt>
    <dgm:pt modelId="{F05538DA-DFDD-47C7-A9F3-118884B66CB3}">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ar-KW" sz="3600" smtClean="0"/>
            <a:t>مجالات </a:t>
          </a:r>
          <a:r>
            <a:rPr lang="ar-KW" sz="3600" dirty="0" smtClean="0"/>
            <a:t>الأعمال</a:t>
          </a:r>
          <a:endParaRPr lang="en-US" sz="3600" dirty="0"/>
        </a:p>
      </dgm:t>
    </dgm:pt>
    <dgm:pt modelId="{48E95EC8-2E2D-4922-B449-B6D0A1B67FCE}" type="parTrans" cxnId="{96D4F207-B947-4568-8B9B-CB2D70574B1D}">
      <dgm:prSet/>
      <dgm:spPr/>
      <dgm:t>
        <a:bodyPr/>
        <a:lstStyle/>
        <a:p>
          <a:endParaRPr lang="en-US"/>
        </a:p>
      </dgm:t>
    </dgm:pt>
    <dgm:pt modelId="{A1191AC4-8313-49F8-BED3-28AB1CA0113A}" type="sibTrans" cxnId="{96D4F207-B947-4568-8B9B-CB2D70574B1D}">
      <dgm:prSet/>
      <dgm:spPr/>
      <dgm:t>
        <a:bodyPr/>
        <a:lstStyle/>
        <a:p>
          <a:endParaRPr lang="en-US"/>
        </a:p>
      </dgm:t>
    </dgm:pt>
    <dgm:pt modelId="{65FA6AE1-DBEB-4C6F-BADB-C31A2FC3DDAB}">
      <dgm:prSet phldrT="[Text]" custT="1"/>
      <dgm:spPr/>
      <dgm:t>
        <a:bodyPr/>
        <a:lstStyle/>
        <a:p>
          <a:pPr algn="ctr"/>
          <a:r>
            <a:rPr lang="ar-KW" sz="2800" dirty="0" smtClean="0"/>
            <a:t>بنود عامة</a:t>
          </a:r>
          <a:endParaRPr lang="en-US" sz="2800" dirty="0"/>
        </a:p>
      </dgm:t>
    </dgm:pt>
    <dgm:pt modelId="{8E5C21C9-B08D-437C-AA00-0AE9D21610C1}" type="parTrans" cxnId="{6966B7D2-05D0-40E6-AD96-812C4A316BB8}">
      <dgm:prSet/>
      <dgm:spPr/>
      <dgm:t>
        <a:bodyPr/>
        <a:lstStyle/>
        <a:p>
          <a:endParaRPr lang="en-US"/>
        </a:p>
      </dgm:t>
    </dgm:pt>
    <dgm:pt modelId="{C8E7F3E0-EE89-44DE-8BEA-B6893F08F035}" type="sibTrans" cxnId="{6966B7D2-05D0-40E6-AD96-812C4A316BB8}">
      <dgm:prSet/>
      <dgm:spPr/>
      <dgm:t>
        <a:bodyPr/>
        <a:lstStyle/>
        <a:p>
          <a:endParaRPr lang="en-US"/>
        </a:p>
      </dgm:t>
    </dgm:pt>
    <dgm:pt modelId="{0A985E0E-2883-4F5B-AAEE-D3643EA4C9E8}">
      <dgm:prSet phldrT="[Text]" custT="1"/>
      <dgm:spPr/>
      <dgm:t>
        <a:bodyPr/>
        <a:lstStyle/>
        <a:p>
          <a:pPr marL="354013" indent="-354013" algn="ctr">
            <a:tabLst>
              <a:tab pos="265113" algn="l"/>
              <a:tab pos="1524000" algn="l"/>
            </a:tabLst>
          </a:pPr>
          <a:r>
            <a:rPr lang="ar-KW" sz="2800" dirty="0" smtClean="0"/>
            <a:t>الشركات المدرجة	</a:t>
          </a:r>
          <a:endParaRPr lang="en-US" sz="2800" dirty="0"/>
        </a:p>
      </dgm:t>
    </dgm:pt>
    <dgm:pt modelId="{49FEC6B5-2CB4-4C3E-A8EC-CCFD4F6064D4}" type="parTrans" cxnId="{C5FA6BBC-2474-4016-8E15-36083CE7495F}">
      <dgm:prSet/>
      <dgm:spPr/>
      <dgm:t>
        <a:bodyPr/>
        <a:lstStyle/>
        <a:p>
          <a:endParaRPr lang="en-US"/>
        </a:p>
      </dgm:t>
    </dgm:pt>
    <dgm:pt modelId="{61EC56EE-3566-48F4-9DB2-A5BEDA8E3E07}" type="sibTrans" cxnId="{C5FA6BBC-2474-4016-8E15-36083CE7495F}">
      <dgm:prSet/>
      <dgm:spPr/>
      <dgm:t>
        <a:bodyPr/>
        <a:lstStyle/>
        <a:p>
          <a:endParaRPr lang="en-US"/>
        </a:p>
      </dgm:t>
    </dgm:pt>
    <dgm:pt modelId="{4EA7F4BE-7CE4-404D-AF7E-3B426A6C58C9}">
      <dgm:prSet phldrT="[Text]" custT="1"/>
      <dgm:spPr/>
      <dgm:t>
        <a:bodyPr/>
        <a:lstStyle/>
        <a:p>
          <a:pPr algn="ctr"/>
          <a:r>
            <a:rPr lang="ar-KW" sz="2800" dirty="0" smtClean="0"/>
            <a:t>الشركات المرخص لها</a:t>
          </a:r>
          <a:endParaRPr lang="en-US" sz="2800" dirty="0"/>
        </a:p>
      </dgm:t>
    </dgm:pt>
    <dgm:pt modelId="{C0D9D633-43E5-45A1-A143-A7BBDE0F298F}" type="parTrans" cxnId="{240AC078-7E7C-4A1A-8CA3-D3EE452A20B8}">
      <dgm:prSet/>
      <dgm:spPr/>
      <dgm:t>
        <a:bodyPr/>
        <a:lstStyle/>
        <a:p>
          <a:endParaRPr lang="en-US"/>
        </a:p>
      </dgm:t>
    </dgm:pt>
    <dgm:pt modelId="{C9023C7E-BC18-4A47-9232-B969A0D846A9}" type="sibTrans" cxnId="{240AC078-7E7C-4A1A-8CA3-D3EE452A20B8}">
      <dgm:prSet/>
      <dgm:spPr/>
      <dgm:t>
        <a:bodyPr/>
        <a:lstStyle/>
        <a:p>
          <a:endParaRPr lang="en-US"/>
        </a:p>
      </dgm:t>
    </dgm:pt>
    <dgm:pt modelId="{1FF2575E-4522-4324-BAE1-F5691ECA244B}">
      <dgm:prSet custT="1"/>
      <dgm:spPr/>
      <dgm:t>
        <a:bodyPr/>
        <a:lstStyle/>
        <a:p>
          <a:pPr algn="ctr"/>
          <a:r>
            <a:rPr lang="ar-KW" sz="2800" dirty="0" smtClean="0"/>
            <a:t>الشركات غير المدرجة</a:t>
          </a:r>
          <a:endParaRPr lang="en-US" sz="2800" dirty="0"/>
        </a:p>
      </dgm:t>
    </dgm:pt>
    <dgm:pt modelId="{6CDA85F7-7B93-4705-9790-B09FC012C0B4}" type="parTrans" cxnId="{85ECC8AB-B239-40B8-B8BE-E5F4E501DF69}">
      <dgm:prSet/>
      <dgm:spPr/>
      <dgm:t>
        <a:bodyPr/>
        <a:lstStyle/>
        <a:p>
          <a:endParaRPr lang="en-US"/>
        </a:p>
      </dgm:t>
    </dgm:pt>
    <dgm:pt modelId="{C1170925-AA73-4340-BF0E-AFCE79BD2D0C}" type="sibTrans" cxnId="{85ECC8AB-B239-40B8-B8BE-E5F4E501DF69}">
      <dgm:prSet/>
      <dgm:spPr/>
      <dgm:t>
        <a:bodyPr/>
        <a:lstStyle/>
        <a:p>
          <a:endParaRPr lang="en-US"/>
        </a:p>
      </dgm:t>
    </dgm:pt>
    <dgm:pt modelId="{A2884F2E-C4C1-4977-8817-ECF2D200BFAE}" type="pres">
      <dgm:prSet presAssocID="{FDCEB771-8EAA-4316-9CA9-CF78D0CB1AD5}" presName="hierChild1" presStyleCnt="0">
        <dgm:presLayoutVars>
          <dgm:orgChart val="1"/>
          <dgm:chPref val="1"/>
          <dgm:dir/>
          <dgm:animOne val="branch"/>
          <dgm:animLvl val="lvl"/>
          <dgm:resizeHandles/>
        </dgm:presLayoutVars>
      </dgm:prSet>
      <dgm:spPr/>
      <dgm:t>
        <a:bodyPr/>
        <a:lstStyle/>
        <a:p>
          <a:endParaRPr lang="en-US"/>
        </a:p>
      </dgm:t>
    </dgm:pt>
    <dgm:pt modelId="{6A680F49-22F2-423C-AD1B-76E0E0B7B322}" type="pres">
      <dgm:prSet presAssocID="{F05538DA-DFDD-47C7-A9F3-118884B66CB3}" presName="hierRoot1" presStyleCnt="0">
        <dgm:presLayoutVars>
          <dgm:hierBranch val="init"/>
        </dgm:presLayoutVars>
      </dgm:prSet>
      <dgm:spPr/>
      <dgm:t>
        <a:bodyPr/>
        <a:lstStyle/>
        <a:p>
          <a:endParaRPr lang="en-US"/>
        </a:p>
      </dgm:t>
    </dgm:pt>
    <dgm:pt modelId="{942F76D5-7830-4294-93A1-031C48972ECF}" type="pres">
      <dgm:prSet presAssocID="{F05538DA-DFDD-47C7-A9F3-118884B66CB3}" presName="rootComposite1" presStyleCnt="0"/>
      <dgm:spPr/>
      <dgm:t>
        <a:bodyPr/>
        <a:lstStyle/>
        <a:p>
          <a:endParaRPr lang="en-US"/>
        </a:p>
      </dgm:t>
    </dgm:pt>
    <dgm:pt modelId="{BF99FF62-8F06-4D08-A237-CECA1EF29CC6}" type="pres">
      <dgm:prSet presAssocID="{F05538DA-DFDD-47C7-A9F3-118884B66CB3}" presName="rootText1" presStyleLbl="node0" presStyleIdx="0" presStyleCnt="1" custScaleX="165940" custLinFactNeighborX="-2044" custLinFactNeighborY="-93191">
        <dgm:presLayoutVars>
          <dgm:chPref val="3"/>
        </dgm:presLayoutVars>
      </dgm:prSet>
      <dgm:spPr/>
      <dgm:t>
        <a:bodyPr/>
        <a:lstStyle/>
        <a:p>
          <a:endParaRPr lang="en-US"/>
        </a:p>
      </dgm:t>
    </dgm:pt>
    <dgm:pt modelId="{2A26609C-9108-4C7A-9BEB-A48FAFEC74DF}" type="pres">
      <dgm:prSet presAssocID="{F05538DA-DFDD-47C7-A9F3-118884B66CB3}" presName="rootConnector1" presStyleLbl="node1" presStyleIdx="0" presStyleCnt="0"/>
      <dgm:spPr/>
      <dgm:t>
        <a:bodyPr/>
        <a:lstStyle/>
        <a:p>
          <a:endParaRPr lang="en-US"/>
        </a:p>
      </dgm:t>
    </dgm:pt>
    <dgm:pt modelId="{B7E1D8AD-65C5-4580-A0DA-05011D870C24}" type="pres">
      <dgm:prSet presAssocID="{F05538DA-DFDD-47C7-A9F3-118884B66CB3}" presName="hierChild2" presStyleCnt="0"/>
      <dgm:spPr/>
      <dgm:t>
        <a:bodyPr/>
        <a:lstStyle/>
        <a:p>
          <a:endParaRPr lang="en-US"/>
        </a:p>
      </dgm:t>
    </dgm:pt>
    <dgm:pt modelId="{B2C0CABB-D254-4100-B574-34CE069731BD}" type="pres">
      <dgm:prSet presAssocID="{8E5C21C9-B08D-437C-AA00-0AE9D21610C1}" presName="Name37" presStyleLbl="parChTrans1D2" presStyleIdx="0" presStyleCnt="4"/>
      <dgm:spPr/>
      <dgm:t>
        <a:bodyPr/>
        <a:lstStyle/>
        <a:p>
          <a:endParaRPr lang="en-US"/>
        </a:p>
      </dgm:t>
    </dgm:pt>
    <dgm:pt modelId="{33D0E4C9-C7CD-42B3-A500-B80556547763}" type="pres">
      <dgm:prSet presAssocID="{65FA6AE1-DBEB-4C6F-BADB-C31A2FC3DDAB}" presName="hierRoot2" presStyleCnt="0">
        <dgm:presLayoutVars>
          <dgm:hierBranch val="init"/>
        </dgm:presLayoutVars>
      </dgm:prSet>
      <dgm:spPr/>
      <dgm:t>
        <a:bodyPr/>
        <a:lstStyle/>
        <a:p>
          <a:endParaRPr lang="en-US"/>
        </a:p>
      </dgm:t>
    </dgm:pt>
    <dgm:pt modelId="{B7E6C59A-E898-490E-8447-55091C8031E7}" type="pres">
      <dgm:prSet presAssocID="{65FA6AE1-DBEB-4C6F-BADB-C31A2FC3DDAB}" presName="rootComposite" presStyleCnt="0"/>
      <dgm:spPr/>
      <dgm:t>
        <a:bodyPr/>
        <a:lstStyle/>
        <a:p>
          <a:endParaRPr lang="en-US"/>
        </a:p>
      </dgm:t>
    </dgm:pt>
    <dgm:pt modelId="{235BDF95-02C9-4CC4-89A7-0B278753080E}" type="pres">
      <dgm:prSet presAssocID="{65FA6AE1-DBEB-4C6F-BADB-C31A2FC3DDAB}" presName="rootText" presStyleLbl="node2" presStyleIdx="0" presStyleCnt="4" custLinFactNeighborX="-3282" custLinFactNeighborY="-62442">
        <dgm:presLayoutVars>
          <dgm:chPref val="3"/>
        </dgm:presLayoutVars>
      </dgm:prSet>
      <dgm:spPr/>
      <dgm:t>
        <a:bodyPr/>
        <a:lstStyle/>
        <a:p>
          <a:endParaRPr lang="en-US"/>
        </a:p>
      </dgm:t>
    </dgm:pt>
    <dgm:pt modelId="{049B534C-C70A-4EFE-B8DD-BFC395F71965}" type="pres">
      <dgm:prSet presAssocID="{65FA6AE1-DBEB-4C6F-BADB-C31A2FC3DDAB}" presName="rootConnector" presStyleLbl="node2" presStyleIdx="0" presStyleCnt="4"/>
      <dgm:spPr/>
      <dgm:t>
        <a:bodyPr/>
        <a:lstStyle/>
        <a:p>
          <a:endParaRPr lang="en-US"/>
        </a:p>
      </dgm:t>
    </dgm:pt>
    <dgm:pt modelId="{FA9C1DDD-98FF-422D-9E58-FC4204547133}" type="pres">
      <dgm:prSet presAssocID="{65FA6AE1-DBEB-4C6F-BADB-C31A2FC3DDAB}" presName="hierChild4" presStyleCnt="0"/>
      <dgm:spPr/>
      <dgm:t>
        <a:bodyPr/>
        <a:lstStyle/>
        <a:p>
          <a:endParaRPr lang="en-US"/>
        </a:p>
      </dgm:t>
    </dgm:pt>
    <dgm:pt modelId="{5A61ADC2-C927-4183-A1E5-9B9AA9F722AB}" type="pres">
      <dgm:prSet presAssocID="{65FA6AE1-DBEB-4C6F-BADB-C31A2FC3DDAB}" presName="hierChild5" presStyleCnt="0"/>
      <dgm:spPr/>
      <dgm:t>
        <a:bodyPr/>
        <a:lstStyle/>
        <a:p>
          <a:endParaRPr lang="en-US"/>
        </a:p>
      </dgm:t>
    </dgm:pt>
    <dgm:pt modelId="{1321559B-5352-4D8A-88A6-0FC674451E50}" type="pres">
      <dgm:prSet presAssocID="{6CDA85F7-7B93-4705-9790-B09FC012C0B4}" presName="Name37" presStyleLbl="parChTrans1D2" presStyleIdx="1" presStyleCnt="4"/>
      <dgm:spPr/>
      <dgm:t>
        <a:bodyPr/>
        <a:lstStyle/>
        <a:p>
          <a:endParaRPr lang="en-US"/>
        </a:p>
      </dgm:t>
    </dgm:pt>
    <dgm:pt modelId="{D42055D7-554E-4415-AAB9-BDD288E6D155}" type="pres">
      <dgm:prSet presAssocID="{1FF2575E-4522-4324-BAE1-F5691ECA244B}" presName="hierRoot2" presStyleCnt="0">
        <dgm:presLayoutVars>
          <dgm:hierBranch val="init"/>
        </dgm:presLayoutVars>
      </dgm:prSet>
      <dgm:spPr/>
      <dgm:t>
        <a:bodyPr/>
        <a:lstStyle/>
        <a:p>
          <a:endParaRPr lang="en-US"/>
        </a:p>
      </dgm:t>
    </dgm:pt>
    <dgm:pt modelId="{6D0E25FB-7EEC-46B0-AACD-F388E4303DEF}" type="pres">
      <dgm:prSet presAssocID="{1FF2575E-4522-4324-BAE1-F5691ECA244B}" presName="rootComposite" presStyleCnt="0"/>
      <dgm:spPr/>
      <dgm:t>
        <a:bodyPr/>
        <a:lstStyle/>
        <a:p>
          <a:endParaRPr lang="en-US"/>
        </a:p>
      </dgm:t>
    </dgm:pt>
    <dgm:pt modelId="{A90C0817-0D10-40F8-9AA3-B1A79A4B7FC2}" type="pres">
      <dgm:prSet presAssocID="{1FF2575E-4522-4324-BAE1-F5691ECA244B}" presName="rootText" presStyleLbl="node2" presStyleIdx="1" presStyleCnt="4" custLinFactNeighborX="-3282" custLinFactNeighborY="-62442">
        <dgm:presLayoutVars>
          <dgm:chPref val="3"/>
        </dgm:presLayoutVars>
      </dgm:prSet>
      <dgm:spPr/>
      <dgm:t>
        <a:bodyPr/>
        <a:lstStyle/>
        <a:p>
          <a:endParaRPr lang="en-US"/>
        </a:p>
      </dgm:t>
    </dgm:pt>
    <dgm:pt modelId="{9B5FDDEF-14D3-4CE0-A5BA-40B05776D4F4}" type="pres">
      <dgm:prSet presAssocID="{1FF2575E-4522-4324-BAE1-F5691ECA244B}" presName="rootConnector" presStyleLbl="node2" presStyleIdx="1" presStyleCnt="4"/>
      <dgm:spPr/>
      <dgm:t>
        <a:bodyPr/>
        <a:lstStyle/>
        <a:p>
          <a:endParaRPr lang="en-US"/>
        </a:p>
      </dgm:t>
    </dgm:pt>
    <dgm:pt modelId="{CB16AA81-24BA-4D90-8DF8-3287D87A666F}" type="pres">
      <dgm:prSet presAssocID="{1FF2575E-4522-4324-BAE1-F5691ECA244B}" presName="hierChild4" presStyleCnt="0"/>
      <dgm:spPr/>
      <dgm:t>
        <a:bodyPr/>
        <a:lstStyle/>
        <a:p>
          <a:endParaRPr lang="en-US"/>
        </a:p>
      </dgm:t>
    </dgm:pt>
    <dgm:pt modelId="{C239D759-9C76-4807-82AE-BB1CBF8276DB}" type="pres">
      <dgm:prSet presAssocID="{1FF2575E-4522-4324-BAE1-F5691ECA244B}" presName="hierChild5" presStyleCnt="0"/>
      <dgm:spPr/>
      <dgm:t>
        <a:bodyPr/>
        <a:lstStyle/>
        <a:p>
          <a:endParaRPr lang="en-US"/>
        </a:p>
      </dgm:t>
    </dgm:pt>
    <dgm:pt modelId="{B833143C-9544-4475-9C86-CB5070041329}" type="pres">
      <dgm:prSet presAssocID="{49FEC6B5-2CB4-4C3E-A8EC-CCFD4F6064D4}" presName="Name37" presStyleLbl="parChTrans1D2" presStyleIdx="2" presStyleCnt="4"/>
      <dgm:spPr/>
      <dgm:t>
        <a:bodyPr/>
        <a:lstStyle/>
        <a:p>
          <a:endParaRPr lang="en-US"/>
        </a:p>
      </dgm:t>
    </dgm:pt>
    <dgm:pt modelId="{B73FEB8E-A022-4088-A333-13F996CD8DED}" type="pres">
      <dgm:prSet presAssocID="{0A985E0E-2883-4F5B-AAEE-D3643EA4C9E8}" presName="hierRoot2" presStyleCnt="0">
        <dgm:presLayoutVars>
          <dgm:hierBranch val="init"/>
        </dgm:presLayoutVars>
      </dgm:prSet>
      <dgm:spPr/>
      <dgm:t>
        <a:bodyPr/>
        <a:lstStyle/>
        <a:p>
          <a:endParaRPr lang="en-US"/>
        </a:p>
      </dgm:t>
    </dgm:pt>
    <dgm:pt modelId="{447FD262-91F6-4FDF-9A6B-F2DBE4328F04}" type="pres">
      <dgm:prSet presAssocID="{0A985E0E-2883-4F5B-AAEE-D3643EA4C9E8}" presName="rootComposite" presStyleCnt="0"/>
      <dgm:spPr/>
      <dgm:t>
        <a:bodyPr/>
        <a:lstStyle/>
        <a:p>
          <a:endParaRPr lang="en-US"/>
        </a:p>
      </dgm:t>
    </dgm:pt>
    <dgm:pt modelId="{5C2A18FA-CE3E-4D0F-A27D-23CE3B260F49}" type="pres">
      <dgm:prSet presAssocID="{0A985E0E-2883-4F5B-AAEE-D3643EA4C9E8}" presName="rootText" presStyleLbl="node2" presStyleIdx="2" presStyleCnt="4" custLinFactNeighborX="-3282" custLinFactNeighborY="-62442">
        <dgm:presLayoutVars>
          <dgm:chPref val="3"/>
        </dgm:presLayoutVars>
      </dgm:prSet>
      <dgm:spPr/>
      <dgm:t>
        <a:bodyPr/>
        <a:lstStyle/>
        <a:p>
          <a:endParaRPr lang="en-US"/>
        </a:p>
      </dgm:t>
    </dgm:pt>
    <dgm:pt modelId="{4CB2BC4C-9A96-4DA1-945E-D362A0C46AE6}" type="pres">
      <dgm:prSet presAssocID="{0A985E0E-2883-4F5B-AAEE-D3643EA4C9E8}" presName="rootConnector" presStyleLbl="node2" presStyleIdx="2" presStyleCnt="4"/>
      <dgm:spPr/>
      <dgm:t>
        <a:bodyPr/>
        <a:lstStyle/>
        <a:p>
          <a:endParaRPr lang="en-US"/>
        </a:p>
      </dgm:t>
    </dgm:pt>
    <dgm:pt modelId="{5DF54C42-8068-4F5D-83A5-C2D2158C17B7}" type="pres">
      <dgm:prSet presAssocID="{0A985E0E-2883-4F5B-AAEE-D3643EA4C9E8}" presName="hierChild4" presStyleCnt="0"/>
      <dgm:spPr/>
      <dgm:t>
        <a:bodyPr/>
        <a:lstStyle/>
        <a:p>
          <a:endParaRPr lang="en-US"/>
        </a:p>
      </dgm:t>
    </dgm:pt>
    <dgm:pt modelId="{1BA81C06-3305-454C-9259-E72B98CD45C0}" type="pres">
      <dgm:prSet presAssocID="{0A985E0E-2883-4F5B-AAEE-D3643EA4C9E8}" presName="hierChild5" presStyleCnt="0"/>
      <dgm:spPr/>
      <dgm:t>
        <a:bodyPr/>
        <a:lstStyle/>
        <a:p>
          <a:endParaRPr lang="en-US"/>
        </a:p>
      </dgm:t>
    </dgm:pt>
    <dgm:pt modelId="{41670DCA-5EBE-4C7C-8E9F-0B5F39BCEBC1}" type="pres">
      <dgm:prSet presAssocID="{C0D9D633-43E5-45A1-A143-A7BBDE0F298F}" presName="Name37" presStyleLbl="parChTrans1D2" presStyleIdx="3" presStyleCnt="4"/>
      <dgm:spPr/>
      <dgm:t>
        <a:bodyPr/>
        <a:lstStyle/>
        <a:p>
          <a:endParaRPr lang="en-US"/>
        </a:p>
      </dgm:t>
    </dgm:pt>
    <dgm:pt modelId="{30A3B083-D544-4A50-A2B8-8A6A6A33E28A}" type="pres">
      <dgm:prSet presAssocID="{4EA7F4BE-7CE4-404D-AF7E-3B426A6C58C9}" presName="hierRoot2" presStyleCnt="0">
        <dgm:presLayoutVars>
          <dgm:hierBranch val="init"/>
        </dgm:presLayoutVars>
      </dgm:prSet>
      <dgm:spPr/>
      <dgm:t>
        <a:bodyPr/>
        <a:lstStyle/>
        <a:p>
          <a:endParaRPr lang="en-US"/>
        </a:p>
      </dgm:t>
    </dgm:pt>
    <dgm:pt modelId="{D5D9C795-EC37-4020-9A75-DFD34E9EF984}" type="pres">
      <dgm:prSet presAssocID="{4EA7F4BE-7CE4-404D-AF7E-3B426A6C58C9}" presName="rootComposite" presStyleCnt="0"/>
      <dgm:spPr/>
      <dgm:t>
        <a:bodyPr/>
        <a:lstStyle/>
        <a:p>
          <a:endParaRPr lang="en-US"/>
        </a:p>
      </dgm:t>
    </dgm:pt>
    <dgm:pt modelId="{892FFD3A-2483-432D-A686-279345712B44}" type="pres">
      <dgm:prSet presAssocID="{4EA7F4BE-7CE4-404D-AF7E-3B426A6C58C9}" presName="rootText" presStyleLbl="node2" presStyleIdx="3" presStyleCnt="4" custLinFactNeighborX="-3282" custLinFactNeighborY="-62442">
        <dgm:presLayoutVars>
          <dgm:chPref val="3"/>
        </dgm:presLayoutVars>
      </dgm:prSet>
      <dgm:spPr/>
      <dgm:t>
        <a:bodyPr/>
        <a:lstStyle/>
        <a:p>
          <a:endParaRPr lang="en-US"/>
        </a:p>
      </dgm:t>
    </dgm:pt>
    <dgm:pt modelId="{57D47221-FEE1-41A0-9B89-E87699675C63}" type="pres">
      <dgm:prSet presAssocID="{4EA7F4BE-7CE4-404D-AF7E-3B426A6C58C9}" presName="rootConnector" presStyleLbl="node2" presStyleIdx="3" presStyleCnt="4"/>
      <dgm:spPr/>
      <dgm:t>
        <a:bodyPr/>
        <a:lstStyle/>
        <a:p>
          <a:endParaRPr lang="en-US"/>
        </a:p>
      </dgm:t>
    </dgm:pt>
    <dgm:pt modelId="{BB12F62A-78E0-46CF-8C1A-C34183D8F71C}" type="pres">
      <dgm:prSet presAssocID="{4EA7F4BE-7CE4-404D-AF7E-3B426A6C58C9}" presName="hierChild4" presStyleCnt="0"/>
      <dgm:spPr/>
      <dgm:t>
        <a:bodyPr/>
        <a:lstStyle/>
        <a:p>
          <a:endParaRPr lang="en-US"/>
        </a:p>
      </dgm:t>
    </dgm:pt>
    <dgm:pt modelId="{7BE944D7-2FC6-4B44-BB08-AE9CCFFFBC08}" type="pres">
      <dgm:prSet presAssocID="{4EA7F4BE-7CE4-404D-AF7E-3B426A6C58C9}" presName="hierChild5" presStyleCnt="0"/>
      <dgm:spPr/>
      <dgm:t>
        <a:bodyPr/>
        <a:lstStyle/>
        <a:p>
          <a:endParaRPr lang="en-US"/>
        </a:p>
      </dgm:t>
    </dgm:pt>
    <dgm:pt modelId="{4EECE301-AD17-4246-8666-B1B9ED49E390}" type="pres">
      <dgm:prSet presAssocID="{F05538DA-DFDD-47C7-A9F3-118884B66CB3}" presName="hierChild3" presStyleCnt="0"/>
      <dgm:spPr/>
      <dgm:t>
        <a:bodyPr/>
        <a:lstStyle/>
        <a:p>
          <a:endParaRPr lang="en-US"/>
        </a:p>
      </dgm:t>
    </dgm:pt>
  </dgm:ptLst>
  <dgm:cxnLst>
    <dgm:cxn modelId="{056EDB74-39CC-4631-8229-4C31E13F6DD6}" type="presOf" srcId="{0A985E0E-2883-4F5B-AAEE-D3643EA4C9E8}" destId="{4CB2BC4C-9A96-4DA1-945E-D362A0C46AE6}" srcOrd="1" destOrd="0" presId="urn:microsoft.com/office/officeart/2005/8/layout/orgChart1"/>
    <dgm:cxn modelId="{3AA75626-470F-49D5-884C-7823FB7412F2}" type="presOf" srcId="{65FA6AE1-DBEB-4C6F-BADB-C31A2FC3DDAB}" destId="{049B534C-C70A-4EFE-B8DD-BFC395F71965}" srcOrd="1" destOrd="0" presId="urn:microsoft.com/office/officeart/2005/8/layout/orgChart1"/>
    <dgm:cxn modelId="{96D4F207-B947-4568-8B9B-CB2D70574B1D}" srcId="{FDCEB771-8EAA-4316-9CA9-CF78D0CB1AD5}" destId="{F05538DA-DFDD-47C7-A9F3-118884B66CB3}" srcOrd="0" destOrd="0" parTransId="{48E95EC8-2E2D-4922-B449-B6D0A1B67FCE}" sibTransId="{A1191AC4-8313-49F8-BED3-28AB1CA0113A}"/>
    <dgm:cxn modelId="{85ECC8AB-B239-40B8-B8BE-E5F4E501DF69}" srcId="{F05538DA-DFDD-47C7-A9F3-118884B66CB3}" destId="{1FF2575E-4522-4324-BAE1-F5691ECA244B}" srcOrd="1" destOrd="0" parTransId="{6CDA85F7-7B93-4705-9790-B09FC012C0B4}" sibTransId="{C1170925-AA73-4340-BF0E-AFCE79BD2D0C}"/>
    <dgm:cxn modelId="{0E51905C-372D-43D5-961F-A15F1CB6B0A0}" type="presOf" srcId="{49FEC6B5-2CB4-4C3E-A8EC-CCFD4F6064D4}" destId="{B833143C-9544-4475-9C86-CB5070041329}" srcOrd="0" destOrd="0" presId="urn:microsoft.com/office/officeart/2005/8/layout/orgChart1"/>
    <dgm:cxn modelId="{5098C9CB-3E09-4740-995D-13C41883B169}" type="presOf" srcId="{6CDA85F7-7B93-4705-9790-B09FC012C0B4}" destId="{1321559B-5352-4D8A-88A6-0FC674451E50}" srcOrd="0" destOrd="0" presId="urn:microsoft.com/office/officeart/2005/8/layout/orgChart1"/>
    <dgm:cxn modelId="{0FB2037F-2EE8-4CA8-89B8-52A3495CB465}" type="presOf" srcId="{8E5C21C9-B08D-437C-AA00-0AE9D21610C1}" destId="{B2C0CABB-D254-4100-B574-34CE069731BD}" srcOrd="0" destOrd="0" presId="urn:microsoft.com/office/officeart/2005/8/layout/orgChart1"/>
    <dgm:cxn modelId="{06A27C35-A752-4EF2-BB5D-7800616B47BC}" type="presOf" srcId="{4EA7F4BE-7CE4-404D-AF7E-3B426A6C58C9}" destId="{57D47221-FEE1-41A0-9B89-E87699675C63}" srcOrd="1" destOrd="0" presId="urn:microsoft.com/office/officeart/2005/8/layout/orgChart1"/>
    <dgm:cxn modelId="{3DF6B7FD-AC6A-49FD-9793-30BBCAEB78CE}" type="presOf" srcId="{F05538DA-DFDD-47C7-A9F3-118884B66CB3}" destId="{BF99FF62-8F06-4D08-A237-CECA1EF29CC6}" srcOrd="0" destOrd="0" presId="urn:microsoft.com/office/officeart/2005/8/layout/orgChart1"/>
    <dgm:cxn modelId="{7E85F033-B6CA-44C0-84AF-232ED541D352}" type="presOf" srcId="{4EA7F4BE-7CE4-404D-AF7E-3B426A6C58C9}" destId="{892FFD3A-2483-432D-A686-279345712B44}" srcOrd="0" destOrd="0" presId="urn:microsoft.com/office/officeart/2005/8/layout/orgChart1"/>
    <dgm:cxn modelId="{C01337C0-9EA9-46B6-95A9-F625764D4875}" type="presOf" srcId="{C0D9D633-43E5-45A1-A143-A7BBDE0F298F}" destId="{41670DCA-5EBE-4C7C-8E9F-0B5F39BCEBC1}" srcOrd="0" destOrd="0" presId="urn:microsoft.com/office/officeart/2005/8/layout/orgChart1"/>
    <dgm:cxn modelId="{9794C88B-395C-46C4-8B30-D49BBF38CF1F}" type="presOf" srcId="{FDCEB771-8EAA-4316-9CA9-CF78D0CB1AD5}" destId="{A2884F2E-C4C1-4977-8817-ECF2D200BFAE}" srcOrd="0" destOrd="0" presId="urn:microsoft.com/office/officeart/2005/8/layout/orgChart1"/>
    <dgm:cxn modelId="{DD35428E-1B0B-4584-8E3A-548DA527E7F7}" type="presOf" srcId="{F05538DA-DFDD-47C7-A9F3-118884B66CB3}" destId="{2A26609C-9108-4C7A-9BEB-A48FAFEC74DF}" srcOrd="1" destOrd="0" presId="urn:microsoft.com/office/officeart/2005/8/layout/orgChart1"/>
    <dgm:cxn modelId="{AE1793B9-1543-43C9-9F0F-A8BE4273819B}" type="presOf" srcId="{65FA6AE1-DBEB-4C6F-BADB-C31A2FC3DDAB}" destId="{235BDF95-02C9-4CC4-89A7-0B278753080E}" srcOrd="0" destOrd="0" presId="urn:microsoft.com/office/officeart/2005/8/layout/orgChart1"/>
    <dgm:cxn modelId="{240AC078-7E7C-4A1A-8CA3-D3EE452A20B8}" srcId="{F05538DA-DFDD-47C7-A9F3-118884B66CB3}" destId="{4EA7F4BE-7CE4-404D-AF7E-3B426A6C58C9}" srcOrd="3" destOrd="0" parTransId="{C0D9D633-43E5-45A1-A143-A7BBDE0F298F}" sibTransId="{C9023C7E-BC18-4A47-9232-B969A0D846A9}"/>
    <dgm:cxn modelId="{67975EF0-A229-4E71-A2EF-4822186015B7}" type="presOf" srcId="{1FF2575E-4522-4324-BAE1-F5691ECA244B}" destId="{9B5FDDEF-14D3-4CE0-A5BA-40B05776D4F4}" srcOrd="1" destOrd="0" presId="urn:microsoft.com/office/officeart/2005/8/layout/orgChart1"/>
    <dgm:cxn modelId="{6966B7D2-05D0-40E6-AD96-812C4A316BB8}" srcId="{F05538DA-DFDD-47C7-A9F3-118884B66CB3}" destId="{65FA6AE1-DBEB-4C6F-BADB-C31A2FC3DDAB}" srcOrd="0" destOrd="0" parTransId="{8E5C21C9-B08D-437C-AA00-0AE9D21610C1}" sibTransId="{C8E7F3E0-EE89-44DE-8BEA-B6893F08F035}"/>
    <dgm:cxn modelId="{C14B4D67-BF90-402C-9939-9C695204438A}" type="presOf" srcId="{0A985E0E-2883-4F5B-AAEE-D3643EA4C9E8}" destId="{5C2A18FA-CE3E-4D0F-A27D-23CE3B260F49}" srcOrd="0" destOrd="0" presId="urn:microsoft.com/office/officeart/2005/8/layout/orgChart1"/>
    <dgm:cxn modelId="{C5FA6BBC-2474-4016-8E15-36083CE7495F}" srcId="{F05538DA-DFDD-47C7-A9F3-118884B66CB3}" destId="{0A985E0E-2883-4F5B-AAEE-D3643EA4C9E8}" srcOrd="2" destOrd="0" parTransId="{49FEC6B5-2CB4-4C3E-A8EC-CCFD4F6064D4}" sibTransId="{61EC56EE-3566-48F4-9DB2-A5BEDA8E3E07}"/>
    <dgm:cxn modelId="{1DDF50AB-7C54-4FB6-8C30-E433BCC54E3C}" type="presOf" srcId="{1FF2575E-4522-4324-BAE1-F5691ECA244B}" destId="{A90C0817-0D10-40F8-9AA3-B1A79A4B7FC2}" srcOrd="0" destOrd="0" presId="urn:microsoft.com/office/officeart/2005/8/layout/orgChart1"/>
    <dgm:cxn modelId="{319F0436-9371-4B4C-9830-531EA3566891}" type="presParOf" srcId="{A2884F2E-C4C1-4977-8817-ECF2D200BFAE}" destId="{6A680F49-22F2-423C-AD1B-76E0E0B7B322}" srcOrd="0" destOrd="0" presId="urn:microsoft.com/office/officeart/2005/8/layout/orgChart1"/>
    <dgm:cxn modelId="{2EDE6802-2BAD-4069-B191-2CE9A411FDCF}" type="presParOf" srcId="{6A680F49-22F2-423C-AD1B-76E0E0B7B322}" destId="{942F76D5-7830-4294-93A1-031C48972ECF}" srcOrd="0" destOrd="0" presId="urn:microsoft.com/office/officeart/2005/8/layout/orgChart1"/>
    <dgm:cxn modelId="{C35B3192-C374-4876-8F72-DBD20682F3B5}" type="presParOf" srcId="{942F76D5-7830-4294-93A1-031C48972ECF}" destId="{BF99FF62-8F06-4D08-A237-CECA1EF29CC6}" srcOrd="0" destOrd="0" presId="urn:microsoft.com/office/officeart/2005/8/layout/orgChart1"/>
    <dgm:cxn modelId="{BE2877A1-BA24-4E1E-8379-344E6ABB9793}" type="presParOf" srcId="{942F76D5-7830-4294-93A1-031C48972ECF}" destId="{2A26609C-9108-4C7A-9BEB-A48FAFEC74DF}" srcOrd="1" destOrd="0" presId="urn:microsoft.com/office/officeart/2005/8/layout/orgChart1"/>
    <dgm:cxn modelId="{1F7ED076-A7F3-425A-8B38-A908FF6FAC44}" type="presParOf" srcId="{6A680F49-22F2-423C-AD1B-76E0E0B7B322}" destId="{B7E1D8AD-65C5-4580-A0DA-05011D870C24}" srcOrd="1" destOrd="0" presId="urn:microsoft.com/office/officeart/2005/8/layout/orgChart1"/>
    <dgm:cxn modelId="{A596A45E-A8A5-44FF-B414-B0B65707EB64}" type="presParOf" srcId="{B7E1D8AD-65C5-4580-A0DA-05011D870C24}" destId="{B2C0CABB-D254-4100-B574-34CE069731BD}" srcOrd="0" destOrd="0" presId="urn:microsoft.com/office/officeart/2005/8/layout/orgChart1"/>
    <dgm:cxn modelId="{F832DD28-ECEC-4928-BA09-635A369C5F82}" type="presParOf" srcId="{B7E1D8AD-65C5-4580-A0DA-05011D870C24}" destId="{33D0E4C9-C7CD-42B3-A500-B80556547763}" srcOrd="1" destOrd="0" presId="urn:microsoft.com/office/officeart/2005/8/layout/orgChart1"/>
    <dgm:cxn modelId="{63B74561-90C8-410E-BA66-A0C69D5889B5}" type="presParOf" srcId="{33D0E4C9-C7CD-42B3-A500-B80556547763}" destId="{B7E6C59A-E898-490E-8447-55091C8031E7}" srcOrd="0" destOrd="0" presId="urn:microsoft.com/office/officeart/2005/8/layout/orgChart1"/>
    <dgm:cxn modelId="{6495A429-E1F1-4728-89E8-554D475672C8}" type="presParOf" srcId="{B7E6C59A-E898-490E-8447-55091C8031E7}" destId="{235BDF95-02C9-4CC4-89A7-0B278753080E}" srcOrd="0" destOrd="0" presId="urn:microsoft.com/office/officeart/2005/8/layout/orgChart1"/>
    <dgm:cxn modelId="{61FA1C35-3171-47D2-86CC-A2252339B1E2}" type="presParOf" srcId="{B7E6C59A-E898-490E-8447-55091C8031E7}" destId="{049B534C-C70A-4EFE-B8DD-BFC395F71965}" srcOrd="1" destOrd="0" presId="urn:microsoft.com/office/officeart/2005/8/layout/orgChart1"/>
    <dgm:cxn modelId="{EE3A398B-836E-43FF-94F5-64CFBBD36973}" type="presParOf" srcId="{33D0E4C9-C7CD-42B3-A500-B80556547763}" destId="{FA9C1DDD-98FF-422D-9E58-FC4204547133}" srcOrd="1" destOrd="0" presId="urn:microsoft.com/office/officeart/2005/8/layout/orgChart1"/>
    <dgm:cxn modelId="{19AE1FBD-FA14-4A1A-8EA9-14BE77C48308}" type="presParOf" srcId="{33D0E4C9-C7CD-42B3-A500-B80556547763}" destId="{5A61ADC2-C927-4183-A1E5-9B9AA9F722AB}" srcOrd="2" destOrd="0" presId="urn:microsoft.com/office/officeart/2005/8/layout/orgChart1"/>
    <dgm:cxn modelId="{31B9F0DC-9112-4B8C-A814-A57CD0988A9F}" type="presParOf" srcId="{B7E1D8AD-65C5-4580-A0DA-05011D870C24}" destId="{1321559B-5352-4D8A-88A6-0FC674451E50}" srcOrd="2" destOrd="0" presId="urn:microsoft.com/office/officeart/2005/8/layout/orgChart1"/>
    <dgm:cxn modelId="{16B588F4-82C2-4949-BD5D-CEBF68513083}" type="presParOf" srcId="{B7E1D8AD-65C5-4580-A0DA-05011D870C24}" destId="{D42055D7-554E-4415-AAB9-BDD288E6D155}" srcOrd="3" destOrd="0" presId="urn:microsoft.com/office/officeart/2005/8/layout/orgChart1"/>
    <dgm:cxn modelId="{C568DA91-5BED-4CE2-8CF9-EFAEE795C5F6}" type="presParOf" srcId="{D42055D7-554E-4415-AAB9-BDD288E6D155}" destId="{6D0E25FB-7EEC-46B0-AACD-F388E4303DEF}" srcOrd="0" destOrd="0" presId="urn:microsoft.com/office/officeart/2005/8/layout/orgChart1"/>
    <dgm:cxn modelId="{FF7997AA-5876-403B-A27E-7CFE253BC362}" type="presParOf" srcId="{6D0E25FB-7EEC-46B0-AACD-F388E4303DEF}" destId="{A90C0817-0D10-40F8-9AA3-B1A79A4B7FC2}" srcOrd="0" destOrd="0" presId="urn:microsoft.com/office/officeart/2005/8/layout/orgChart1"/>
    <dgm:cxn modelId="{4AC8491C-800B-44A3-9311-F7D31B7F6BE9}" type="presParOf" srcId="{6D0E25FB-7EEC-46B0-AACD-F388E4303DEF}" destId="{9B5FDDEF-14D3-4CE0-A5BA-40B05776D4F4}" srcOrd="1" destOrd="0" presId="urn:microsoft.com/office/officeart/2005/8/layout/orgChart1"/>
    <dgm:cxn modelId="{BDCF9EF8-3D3C-45E0-900B-E53D727FF995}" type="presParOf" srcId="{D42055D7-554E-4415-AAB9-BDD288E6D155}" destId="{CB16AA81-24BA-4D90-8DF8-3287D87A666F}" srcOrd="1" destOrd="0" presId="urn:microsoft.com/office/officeart/2005/8/layout/orgChart1"/>
    <dgm:cxn modelId="{4ACA5923-8FA1-4D4D-8CB4-14C7FAA699A5}" type="presParOf" srcId="{D42055D7-554E-4415-AAB9-BDD288E6D155}" destId="{C239D759-9C76-4807-82AE-BB1CBF8276DB}" srcOrd="2" destOrd="0" presId="urn:microsoft.com/office/officeart/2005/8/layout/orgChart1"/>
    <dgm:cxn modelId="{058512E8-CD37-44C3-95FD-090A28259CB3}" type="presParOf" srcId="{B7E1D8AD-65C5-4580-A0DA-05011D870C24}" destId="{B833143C-9544-4475-9C86-CB5070041329}" srcOrd="4" destOrd="0" presId="urn:microsoft.com/office/officeart/2005/8/layout/orgChart1"/>
    <dgm:cxn modelId="{B3A46C34-C1A8-4546-A89C-B3CB6D4B9C0C}" type="presParOf" srcId="{B7E1D8AD-65C5-4580-A0DA-05011D870C24}" destId="{B73FEB8E-A022-4088-A333-13F996CD8DED}" srcOrd="5" destOrd="0" presId="urn:microsoft.com/office/officeart/2005/8/layout/orgChart1"/>
    <dgm:cxn modelId="{AF59956B-2A41-40E6-83FF-BBC6F1C930FA}" type="presParOf" srcId="{B73FEB8E-A022-4088-A333-13F996CD8DED}" destId="{447FD262-91F6-4FDF-9A6B-F2DBE4328F04}" srcOrd="0" destOrd="0" presId="urn:microsoft.com/office/officeart/2005/8/layout/orgChart1"/>
    <dgm:cxn modelId="{166E2394-84CE-4D16-9152-1CA343A9D98D}" type="presParOf" srcId="{447FD262-91F6-4FDF-9A6B-F2DBE4328F04}" destId="{5C2A18FA-CE3E-4D0F-A27D-23CE3B260F49}" srcOrd="0" destOrd="0" presId="urn:microsoft.com/office/officeart/2005/8/layout/orgChart1"/>
    <dgm:cxn modelId="{62E01A2C-84C2-4A4B-9823-D856C6B6DDB8}" type="presParOf" srcId="{447FD262-91F6-4FDF-9A6B-F2DBE4328F04}" destId="{4CB2BC4C-9A96-4DA1-945E-D362A0C46AE6}" srcOrd="1" destOrd="0" presId="urn:microsoft.com/office/officeart/2005/8/layout/orgChart1"/>
    <dgm:cxn modelId="{CA235544-09E0-47AD-BC02-C72879F9BEC5}" type="presParOf" srcId="{B73FEB8E-A022-4088-A333-13F996CD8DED}" destId="{5DF54C42-8068-4F5D-83A5-C2D2158C17B7}" srcOrd="1" destOrd="0" presId="urn:microsoft.com/office/officeart/2005/8/layout/orgChart1"/>
    <dgm:cxn modelId="{8F5406D6-0DDD-45B5-ACCB-508C4D54981A}" type="presParOf" srcId="{B73FEB8E-A022-4088-A333-13F996CD8DED}" destId="{1BA81C06-3305-454C-9259-E72B98CD45C0}" srcOrd="2" destOrd="0" presId="urn:microsoft.com/office/officeart/2005/8/layout/orgChart1"/>
    <dgm:cxn modelId="{6EDC1A44-7067-4DBA-BD1E-844C4B60E743}" type="presParOf" srcId="{B7E1D8AD-65C5-4580-A0DA-05011D870C24}" destId="{41670DCA-5EBE-4C7C-8E9F-0B5F39BCEBC1}" srcOrd="6" destOrd="0" presId="urn:microsoft.com/office/officeart/2005/8/layout/orgChart1"/>
    <dgm:cxn modelId="{9E7290F0-591E-42D0-A48C-5657C42715DA}" type="presParOf" srcId="{B7E1D8AD-65C5-4580-A0DA-05011D870C24}" destId="{30A3B083-D544-4A50-A2B8-8A6A6A33E28A}" srcOrd="7" destOrd="0" presId="urn:microsoft.com/office/officeart/2005/8/layout/orgChart1"/>
    <dgm:cxn modelId="{B6FF53A6-F0D5-4226-9EF7-99D25A9909CC}" type="presParOf" srcId="{30A3B083-D544-4A50-A2B8-8A6A6A33E28A}" destId="{D5D9C795-EC37-4020-9A75-DFD34E9EF984}" srcOrd="0" destOrd="0" presId="urn:microsoft.com/office/officeart/2005/8/layout/orgChart1"/>
    <dgm:cxn modelId="{8C284AD2-8D5E-4F32-A7A5-BD2608026707}" type="presParOf" srcId="{D5D9C795-EC37-4020-9A75-DFD34E9EF984}" destId="{892FFD3A-2483-432D-A686-279345712B44}" srcOrd="0" destOrd="0" presId="urn:microsoft.com/office/officeart/2005/8/layout/orgChart1"/>
    <dgm:cxn modelId="{3B20BF41-7ED6-4FDA-9BE3-0AFB7994D83F}" type="presParOf" srcId="{D5D9C795-EC37-4020-9A75-DFD34E9EF984}" destId="{57D47221-FEE1-41A0-9B89-E87699675C63}" srcOrd="1" destOrd="0" presId="urn:microsoft.com/office/officeart/2005/8/layout/orgChart1"/>
    <dgm:cxn modelId="{5EC111B2-54B5-4525-B6F7-6AF8294FDDC0}" type="presParOf" srcId="{30A3B083-D544-4A50-A2B8-8A6A6A33E28A}" destId="{BB12F62A-78E0-46CF-8C1A-C34183D8F71C}" srcOrd="1" destOrd="0" presId="urn:microsoft.com/office/officeart/2005/8/layout/orgChart1"/>
    <dgm:cxn modelId="{024D22A9-AB7D-4901-8373-6D536925E7CC}" type="presParOf" srcId="{30A3B083-D544-4A50-A2B8-8A6A6A33E28A}" destId="{7BE944D7-2FC6-4B44-BB08-AE9CCFFFBC08}" srcOrd="2" destOrd="0" presId="urn:microsoft.com/office/officeart/2005/8/layout/orgChart1"/>
    <dgm:cxn modelId="{24CA6DCB-3B54-4315-A5B5-0951DF79DE84}" type="presParOf" srcId="{6A680F49-22F2-423C-AD1B-76E0E0B7B322}" destId="{4EECE301-AD17-4246-8666-B1B9ED49E39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4"/>
          </a:xfrm>
          <a:prstGeom prst="rect">
            <a:avLst/>
          </a:prstGeom>
        </p:spPr>
        <p:txBody>
          <a:bodyPr vert="horz" lIns="91841" tIns="45920" rIns="91841" bIns="45920" rtlCol="0"/>
          <a:lstStyle>
            <a:lvl1pPr algn="l">
              <a:defRPr sz="1200"/>
            </a:lvl1pPr>
          </a:lstStyle>
          <a:p>
            <a:endParaRPr lang="en-GB"/>
          </a:p>
        </p:txBody>
      </p:sp>
      <p:sp>
        <p:nvSpPr>
          <p:cNvPr id="3" name="Date Placeholder 2"/>
          <p:cNvSpPr>
            <a:spLocks noGrp="1"/>
          </p:cNvSpPr>
          <p:nvPr>
            <p:ph type="dt" idx="1"/>
          </p:nvPr>
        </p:nvSpPr>
        <p:spPr>
          <a:xfrm>
            <a:off x="3850444" y="0"/>
            <a:ext cx="2945659" cy="493714"/>
          </a:xfrm>
          <a:prstGeom prst="rect">
            <a:avLst/>
          </a:prstGeom>
        </p:spPr>
        <p:txBody>
          <a:bodyPr vert="horz" lIns="91841" tIns="45920" rIns="91841" bIns="45920" rtlCol="0"/>
          <a:lstStyle>
            <a:lvl1pPr algn="r">
              <a:defRPr sz="1200"/>
            </a:lvl1pPr>
          </a:lstStyle>
          <a:p>
            <a:fld id="{BBE773D9-08DD-45C3-B6EA-7EBBB2591AFA}" type="datetimeFigureOut">
              <a:rPr lang="en-GB" smtClean="0"/>
              <a:t>09/02/2015</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841" tIns="45920" rIns="91841" bIns="45920" rtlCol="0" anchor="ctr"/>
          <a:lstStyle/>
          <a:p>
            <a:endParaRPr lang="en-GB"/>
          </a:p>
        </p:txBody>
      </p:sp>
      <p:sp>
        <p:nvSpPr>
          <p:cNvPr id="5" name="Notes Placeholder 4"/>
          <p:cNvSpPr>
            <a:spLocks noGrp="1"/>
          </p:cNvSpPr>
          <p:nvPr>
            <p:ph type="body" sz="quarter" idx="3"/>
          </p:nvPr>
        </p:nvSpPr>
        <p:spPr>
          <a:xfrm>
            <a:off x="679768" y="4690270"/>
            <a:ext cx="5438140" cy="4443414"/>
          </a:xfrm>
          <a:prstGeom prst="rect">
            <a:avLst/>
          </a:prstGeom>
        </p:spPr>
        <p:txBody>
          <a:bodyPr vert="horz" lIns="91841" tIns="45920" rIns="91841" bIns="459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378824"/>
            <a:ext cx="2945659" cy="493714"/>
          </a:xfrm>
          <a:prstGeom prst="rect">
            <a:avLst/>
          </a:prstGeom>
        </p:spPr>
        <p:txBody>
          <a:bodyPr vert="horz" lIns="91841" tIns="45920" rIns="91841" bIns="459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378824"/>
            <a:ext cx="2945659" cy="493714"/>
          </a:xfrm>
          <a:prstGeom prst="rect">
            <a:avLst/>
          </a:prstGeom>
        </p:spPr>
        <p:txBody>
          <a:bodyPr vert="horz" lIns="91841" tIns="45920" rIns="91841" bIns="459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2036491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2276773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3837680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16564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63425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65016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72877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390972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16541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8354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217268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112059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0145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09/02/2015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09/02/2015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09/02/2015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09/02/2015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09/02/2015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09/02/2015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09/02/2015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09/02/2015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solidFill>
                  <a:prstClr val="black">
                    <a:tint val="75000"/>
                  </a:prstClr>
                </a:solidFill>
              </a:rPr>
              <a:pPr/>
              <a:t>09/02/2015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solidFill>
                  <a:prstClr val="black">
                    <a:tint val="75000"/>
                  </a:prstClr>
                </a:solidFill>
              </a:rPr>
              <a:pPr/>
              <a:t>‹#›</a:t>
            </a:fld>
            <a:endParaRPr lang="en-GB">
              <a:solidFill>
                <a:prstClr val="black">
                  <a:tint val="75000"/>
                </a:prstClr>
              </a:solidFill>
            </a:endParaRPr>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650333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2.tif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9559" y="4766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763688" y="1484784"/>
            <a:ext cx="6912768" cy="4032448"/>
          </a:xfrm>
        </p:spPr>
        <p:txBody>
          <a:bodyPr>
            <a:normAutofit/>
          </a:bodyPr>
          <a:lstStyle/>
          <a:p>
            <a:pPr rtl="1"/>
            <a:r>
              <a:rPr lang="ar-KW" sz="3500" b="1" dirty="0" smtClean="0">
                <a:solidFill>
                  <a:srgbClr val="1F497D"/>
                </a:solidFill>
                <a:cs typeface="Times New Roman"/>
              </a:rPr>
              <a:t>مذكرة </a:t>
            </a:r>
            <a:r>
              <a:rPr lang="ar-KW" sz="3500" b="1" dirty="0">
                <a:solidFill>
                  <a:srgbClr val="1F497D"/>
                </a:solidFill>
                <a:cs typeface="Times New Roman"/>
              </a:rPr>
              <a:t>تفاهم بشأن تنسيق التعاون بين وزارة التجارة والصناعة و هيئة أسواق </a:t>
            </a:r>
            <a:r>
              <a:rPr lang="ar-KW" sz="3500" b="1" dirty="0" smtClean="0">
                <a:solidFill>
                  <a:srgbClr val="1F497D"/>
                </a:solidFill>
                <a:cs typeface="Times New Roman"/>
              </a:rPr>
              <a:t>المال</a:t>
            </a:r>
          </a:p>
          <a:p>
            <a:pPr rtl="1"/>
            <a:endParaRPr lang="ar-KW" sz="300" b="1" dirty="0" smtClean="0">
              <a:solidFill>
                <a:srgbClr val="1F497D"/>
              </a:solidFill>
              <a:cs typeface="Times New Roman"/>
            </a:endParaRPr>
          </a:p>
          <a:p>
            <a:pPr rtl="1"/>
            <a:r>
              <a:rPr lang="ar-KW" sz="3500" b="1" dirty="0" smtClean="0">
                <a:solidFill>
                  <a:srgbClr val="1F497D"/>
                </a:solidFill>
                <a:cs typeface="Times New Roman"/>
              </a:rPr>
              <a:t>مبارك </a:t>
            </a:r>
            <a:r>
              <a:rPr lang="ar-KW" sz="3500" b="1" dirty="0" smtClean="0">
                <a:solidFill>
                  <a:srgbClr val="1F497D"/>
                </a:solidFill>
                <a:cs typeface="Times New Roman"/>
              </a:rPr>
              <a:t>عبدالله </a:t>
            </a:r>
            <a:r>
              <a:rPr lang="ar-KW" sz="3500" b="1" dirty="0" smtClean="0">
                <a:solidFill>
                  <a:srgbClr val="1F497D"/>
                </a:solidFill>
                <a:cs typeface="Times New Roman"/>
              </a:rPr>
              <a:t>الرفاعي</a:t>
            </a:r>
          </a:p>
          <a:p>
            <a:pPr rtl="1"/>
            <a:endParaRPr lang="ar-KW" sz="200" b="1" dirty="0" smtClean="0">
              <a:solidFill>
                <a:srgbClr val="1F497D"/>
              </a:solidFill>
              <a:cs typeface="Times New Roman"/>
            </a:endParaRPr>
          </a:p>
          <a:p>
            <a:r>
              <a:rPr lang="ar-KW" sz="3600" b="1" dirty="0" smtClean="0">
                <a:solidFill>
                  <a:srgbClr val="1F497D"/>
                </a:solidFill>
                <a:cs typeface="Times New Roman"/>
              </a:rPr>
              <a:t>إدارة </a:t>
            </a:r>
            <a:r>
              <a:rPr lang="ar-KW" sz="3600" b="1" dirty="0" smtClean="0">
                <a:solidFill>
                  <a:srgbClr val="1F497D"/>
                </a:solidFill>
                <a:cs typeface="Times New Roman"/>
              </a:rPr>
              <a:t>تنظيم وحوكم</a:t>
            </a:r>
            <a:r>
              <a:rPr lang="ar-KW" sz="3600" b="1" dirty="0">
                <a:solidFill>
                  <a:srgbClr val="1F497D"/>
                </a:solidFill>
                <a:cs typeface="Times New Roman"/>
              </a:rPr>
              <a:t>ة</a:t>
            </a:r>
            <a:r>
              <a:rPr lang="ar-KW" sz="3600" b="1" dirty="0" smtClean="0">
                <a:solidFill>
                  <a:srgbClr val="1F497D"/>
                </a:solidFill>
                <a:cs typeface="Times New Roman"/>
              </a:rPr>
              <a:t> الشركات</a:t>
            </a:r>
          </a:p>
          <a:p>
            <a:pPr rtl="1"/>
            <a:endParaRPr lang="ar-KW" sz="1600" b="1" dirty="0" smtClean="0">
              <a:solidFill>
                <a:srgbClr val="1F497D"/>
              </a:solidFill>
              <a:cs typeface="Times New Roman"/>
            </a:endParaRPr>
          </a:p>
          <a:p>
            <a:pPr rtl="1"/>
            <a:r>
              <a:rPr lang="en-US" sz="2800" b="1" dirty="0" smtClean="0">
                <a:solidFill>
                  <a:srgbClr val="1F497D"/>
                </a:solidFill>
                <a:cs typeface="Times New Roman"/>
              </a:rPr>
              <a:t>2015/2/10</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1" y="0"/>
            <a:ext cx="1907703" cy="6858000"/>
          </a:xfrm>
          <a:prstGeom prst="rect">
            <a:avLst/>
          </a:prstGeom>
          <a:ln w="28575">
            <a:noFill/>
          </a:ln>
        </p:spPr>
      </p:pic>
    </p:spTree>
    <p:extLst>
      <p:ext uri="{BB962C8B-B14F-4D97-AF65-F5344CB8AC3E}">
        <p14:creationId xmlns:p14="http://schemas.microsoft.com/office/powerpoint/2010/main" val="1652424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rgbClr val="1F497D"/>
                </a:solidFill>
                <a:latin typeface="Sakkal Majalla" pitchFamily="2" charset="-78"/>
                <a:cs typeface="mohammad bold art 1" pitchFamily="2" charset="-78"/>
              </a:rPr>
              <a:t>التعريفات الرئيسية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lnSpc>
                <a:spcPct val="150000"/>
              </a:lnSpc>
              <a:spcAft>
                <a:spcPct val="0"/>
              </a:spcAft>
            </a:pPr>
            <a:r>
              <a:rPr lang="ar-KW" sz="2000" b="1" dirty="0">
                <a:solidFill>
                  <a:schemeClr val="tx2">
                    <a:lumMod val="75000"/>
                  </a:schemeClr>
                </a:solidFill>
                <a:cs typeface="mohammad bold art 1" pitchFamily="2" charset="-78"/>
              </a:rPr>
              <a:t>الشركة </a:t>
            </a:r>
            <a:r>
              <a:rPr lang="ar-KW" sz="2000" b="1" dirty="0" smtClean="0">
                <a:solidFill>
                  <a:schemeClr val="tx2">
                    <a:lumMod val="75000"/>
                  </a:schemeClr>
                </a:solidFill>
                <a:cs typeface="mohammad bold art 1" pitchFamily="2" charset="-78"/>
              </a:rPr>
              <a:t>المدرجة: </a:t>
            </a:r>
            <a:r>
              <a:rPr lang="ar-KW" sz="2000" dirty="0">
                <a:solidFill>
                  <a:srgbClr val="1F497D"/>
                </a:solidFill>
                <a:cs typeface="mohammad bold art 1" pitchFamily="2" charset="-78"/>
              </a:rPr>
              <a:t>شركة </a:t>
            </a:r>
            <a:r>
              <a:rPr lang="ar-KW" sz="2000" dirty="0" smtClean="0">
                <a:solidFill>
                  <a:srgbClr val="1F497D"/>
                </a:solidFill>
                <a:cs typeface="mohammad bold art 1" pitchFamily="2" charset="-78"/>
              </a:rPr>
              <a:t>مساهمة </a:t>
            </a:r>
            <a:r>
              <a:rPr lang="ar-KW" sz="2000" dirty="0">
                <a:solidFill>
                  <a:srgbClr val="1F497D"/>
                </a:solidFill>
                <a:cs typeface="mohammad bold art 1" pitchFamily="2" charset="-78"/>
              </a:rPr>
              <a:t>مدرجة في البورصة (وليس شخص مرخص له على أن تكون مسجلة لدى الهيئة).</a:t>
            </a:r>
          </a:p>
          <a:p>
            <a:pPr algn="just" rtl="1" fontAlgn="base">
              <a:lnSpc>
                <a:spcPct val="150000"/>
              </a:lnSpc>
              <a:spcAft>
                <a:spcPct val="0"/>
              </a:spcAft>
            </a:pPr>
            <a:r>
              <a:rPr lang="ar-KW" sz="2000" b="1" dirty="0">
                <a:solidFill>
                  <a:schemeClr val="tx2">
                    <a:lumMod val="75000"/>
                  </a:schemeClr>
                </a:solidFill>
                <a:cs typeface="mohammad bold art 1" pitchFamily="2" charset="-78"/>
              </a:rPr>
              <a:t>الشركة غير </a:t>
            </a:r>
            <a:r>
              <a:rPr lang="ar-KW" sz="2000" b="1" dirty="0" smtClean="0">
                <a:solidFill>
                  <a:schemeClr val="tx2">
                    <a:lumMod val="75000"/>
                  </a:schemeClr>
                </a:solidFill>
                <a:cs typeface="mohammad bold art 1" pitchFamily="2" charset="-78"/>
              </a:rPr>
              <a:t>المدرجة: </a:t>
            </a:r>
            <a:r>
              <a:rPr lang="ar-KW" sz="2000" dirty="0">
                <a:solidFill>
                  <a:srgbClr val="1F497D"/>
                </a:solidFill>
                <a:cs typeface="mohammad bold art 1" pitchFamily="2" charset="-78"/>
              </a:rPr>
              <a:t>شركة المساهمة العامة أو المقفلة غير المدرجة في سوق الكويت للأوراق المالية.</a:t>
            </a:r>
          </a:p>
          <a:p>
            <a:pPr algn="just" rtl="1" fontAlgn="base">
              <a:lnSpc>
                <a:spcPct val="150000"/>
              </a:lnSpc>
              <a:spcAft>
                <a:spcPct val="0"/>
              </a:spcAft>
            </a:pPr>
            <a:r>
              <a:rPr lang="ar-KW" sz="2000" b="1" dirty="0">
                <a:solidFill>
                  <a:schemeClr val="tx2">
                    <a:lumMod val="75000"/>
                  </a:schemeClr>
                </a:solidFill>
                <a:cs typeface="mohammad bold art 1" pitchFamily="2" charset="-78"/>
              </a:rPr>
              <a:t>ترخيص الهيئة	: </a:t>
            </a:r>
            <a:r>
              <a:rPr lang="ar-KW" sz="2000" dirty="0">
                <a:solidFill>
                  <a:srgbClr val="1F497D"/>
                </a:solidFill>
                <a:cs typeface="mohammad bold art 1" pitchFamily="2" charset="-78"/>
              </a:rPr>
              <a:t>ترخيص من الهيئة لممارسة نشاط من أنشطة الأوراق </a:t>
            </a:r>
            <a:r>
              <a:rPr lang="ar-KW" sz="2000" dirty="0" smtClean="0">
                <a:solidFill>
                  <a:srgbClr val="1F497D"/>
                </a:solidFill>
                <a:cs typeface="mohammad bold art 1" pitchFamily="2" charset="-78"/>
              </a:rPr>
              <a:t>المالية</a:t>
            </a:r>
            <a:r>
              <a:rPr lang="ar-KW" sz="1900" dirty="0">
                <a:solidFill>
                  <a:srgbClr val="1F497D"/>
                </a:solidFill>
                <a:cs typeface="mohammad bold art 1" pitchFamily="2" charset="-78"/>
              </a:rPr>
              <a:t> المنصوص عليها في المادة </a:t>
            </a:r>
            <a:r>
              <a:rPr lang="en-US" sz="1900" dirty="0">
                <a:solidFill>
                  <a:srgbClr val="1F497D"/>
                </a:solidFill>
                <a:cs typeface="mohammad bold art 1" pitchFamily="2" charset="-78"/>
              </a:rPr>
              <a:t>63</a:t>
            </a:r>
            <a:r>
              <a:rPr lang="ar-KW" sz="1900" dirty="0">
                <a:solidFill>
                  <a:srgbClr val="1F497D"/>
                </a:solidFill>
                <a:cs typeface="mohammad bold art 1" pitchFamily="2" charset="-78"/>
              </a:rPr>
              <a:t> من القانون رقم </a:t>
            </a:r>
            <a:r>
              <a:rPr lang="en-US" sz="1900" dirty="0">
                <a:solidFill>
                  <a:srgbClr val="1F497D"/>
                </a:solidFill>
                <a:cs typeface="mohammad bold art 1" pitchFamily="2" charset="-78"/>
              </a:rPr>
              <a:t>7 </a:t>
            </a:r>
            <a:r>
              <a:rPr lang="ar-KW" sz="1900" dirty="0">
                <a:solidFill>
                  <a:srgbClr val="1F497D"/>
                </a:solidFill>
                <a:cs typeface="mohammad bold art 1" pitchFamily="2" charset="-78"/>
              </a:rPr>
              <a:t>لسنة </a:t>
            </a:r>
            <a:r>
              <a:rPr lang="en-US" sz="1900" dirty="0">
                <a:solidFill>
                  <a:srgbClr val="1F497D"/>
                </a:solidFill>
                <a:cs typeface="mohammad bold art 1" pitchFamily="2" charset="-78"/>
              </a:rPr>
              <a:t>2010 </a:t>
            </a:r>
            <a:r>
              <a:rPr lang="ar-KW" sz="1900" dirty="0">
                <a:solidFill>
                  <a:srgbClr val="1F497D"/>
                </a:solidFill>
                <a:cs typeface="mohammad bold art 1" pitchFamily="2" charset="-78"/>
              </a:rPr>
              <a:t>والمادة </a:t>
            </a:r>
            <a:r>
              <a:rPr lang="en-US" sz="1900" dirty="0">
                <a:solidFill>
                  <a:srgbClr val="1F497D"/>
                </a:solidFill>
                <a:cs typeface="mohammad bold art 1" pitchFamily="2" charset="-78"/>
              </a:rPr>
              <a:t>124</a:t>
            </a:r>
            <a:r>
              <a:rPr lang="ar-KW" sz="1900" dirty="0">
                <a:solidFill>
                  <a:srgbClr val="1F497D"/>
                </a:solidFill>
                <a:cs typeface="mohammad bold art 1" pitchFamily="2" charset="-78"/>
              </a:rPr>
              <a:t> من لائحته التنفيذية والقرارات الصادرة بهذا الخصوص عن الهيئة</a:t>
            </a:r>
            <a:r>
              <a:rPr lang="ar-KW" sz="2000" dirty="0" smtClean="0">
                <a:solidFill>
                  <a:srgbClr val="1F497D"/>
                </a:solidFill>
                <a:cs typeface="mohammad bold art 1" pitchFamily="2" charset="-78"/>
              </a:rPr>
              <a:t> . </a:t>
            </a:r>
          </a:p>
          <a:p>
            <a:pPr algn="just" rtl="1" fontAlgn="base">
              <a:lnSpc>
                <a:spcPct val="150000"/>
              </a:lnSpc>
              <a:spcAft>
                <a:spcPct val="0"/>
              </a:spcAft>
            </a:pPr>
            <a:r>
              <a:rPr lang="ar-KW" sz="2000" b="1" dirty="0" smtClean="0">
                <a:solidFill>
                  <a:schemeClr val="tx2">
                    <a:lumMod val="75000"/>
                  </a:schemeClr>
                </a:solidFill>
                <a:cs typeface="mohammad bold art 1" pitchFamily="2" charset="-78"/>
              </a:rPr>
              <a:t>ترخيص </a:t>
            </a:r>
            <a:r>
              <a:rPr lang="ar-KW" sz="2000" b="1" dirty="0">
                <a:solidFill>
                  <a:schemeClr val="tx2">
                    <a:lumMod val="75000"/>
                  </a:schemeClr>
                </a:solidFill>
                <a:cs typeface="mohammad bold art 1" pitchFamily="2" charset="-78"/>
              </a:rPr>
              <a:t>الوزارة	</a:t>
            </a:r>
            <a:r>
              <a:rPr lang="ar-KW" sz="2000" b="1" dirty="0" smtClean="0">
                <a:solidFill>
                  <a:schemeClr val="tx2">
                    <a:lumMod val="75000"/>
                  </a:schemeClr>
                </a:solidFill>
                <a:cs typeface="mohammad bold art 1" pitchFamily="2" charset="-78"/>
              </a:rPr>
              <a:t>: </a:t>
            </a:r>
            <a:r>
              <a:rPr lang="ar-KW" sz="2000" dirty="0">
                <a:solidFill>
                  <a:srgbClr val="1F497D"/>
                </a:solidFill>
                <a:cs typeface="mohammad bold art 1" pitchFamily="2" charset="-78"/>
              </a:rPr>
              <a:t>الترخيص التجاري الصادر من الوزارة.</a:t>
            </a:r>
          </a:p>
          <a:p>
            <a:pPr algn="just" rtl="1" fontAlgn="base">
              <a:lnSpc>
                <a:spcPct val="150000"/>
              </a:lnSpc>
              <a:spcAft>
                <a:spcPct val="0"/>
              </a:spcAft>
            </a:pPr>
            <a:r>
              <a:rPr lang="ar-KW" sz="2000" b="1" dirty="0" smtClean="0">
                <a:solidFill>
                  <a:schemeClr val="tx2">
                    <a:lumMod val="75000"/>
                  </a:schemeClr>
                </a:solidFill>
                <a:cs typeface="mohammad bold art 1" pitchFamily="2" charset="-78"/>
              </a:rPr>
              <a:t>البورصة:</a:t>
            </a:r>
            <a:r>
              <a:rPr lang="ar-KW" sz="2000" dirty="0" smtClean="0">
                <a:solidFill>
                  <a:schemeClr val="tx2">
                    <a:lumMod val="75000"/>
                  </a:schemeClr>
                </a:solidFill>
                <a:cs typeface="mohammad bold art 1" pitchFamily="2" charset="-78"/>
              </a:rPr>
              <a:t>  </a:t>
            </a:r>
            <a:r>
              <a:rPr lang="ar-KW" sz="2000" dirty="0">
                <a:solidFill>
                  <a:srgbClr val="1F497D"/>
                </a:solidFill>
                <a:cs typeface="mohammad bold art 1" pitchFamily="2" charset="-78"/>
              </a:rPr>
              <a:t>بورصة الأوراق المالية أو أسواق الأوراق المالية.</a:t>
            </a:r>
          </a:p>
          <a:p>
            <a:pPr marL="0" lvl="0" indent="0" algn="just" rtl="1" fontAlgn="base">
              <a:lnSpc>
                <a:spcPct val="150000"/>
              </a:lnSpc>
              <a:spcAft>
                <a:spcPct val="0"/>
              </a:spcAft>
              <a:buNone/>
            </a:pPr>
            <a:endParaRPr lang="ar-KW" sz="20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10</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786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مجالات الأعمال</a:t>
            </a:r>
            <a:endParaRPr lang="en-US" sz="3600" dirty="0">
              <a:solidFill>
                <a:schemeClr val="tx2"/>
              </a:solidFill>
              <a:latin typeface="Sakkal Majalla" pitchFamily="2" charset="-78"/>
              <a:cs typeface="mohammad bold art 1" pitchFamily="2" charset="-78"/>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362116587"/>
              </p:ext>
            </p:extLst>
          </p:nvPr>
        </p:nvGraphicFramePr>
        <p:xfrm>
          <a:off x="251520" y="1412776"/>
          <a:ext cx="8640960" cy="4713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11</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595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smtClean="0">
                <a:solidFill>
                  <a:schemeClr val="tx2"/>
                </a:solidFill>
                <a:latin typeface="Sakkal Majalla" pitchFamily="2" charset="-78"/>
                <a:cs typeface="mohammad bold art 1" pitchFamily="2" charset="-78"/>
              </a:rPr>
              <a:t>مجالات الأعمال (الشركات المرخص لها)</a:t>
            </a:r>
            <a:endParaRPr lang="en-US" sz="24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12</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80" y="6381328"/>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11560" y="1556792"/>
            <a:ext cx="7922840" cy="6708760"/>
          </a:xfrm>
          <a:prstGeom prst="rect">
            <a:avLst/>
          </a:prstGeom>
          <a:noFill/>
        </p:spPr>
        <p:txBody>
          <a:bodyPr wrap="square" rtlCol="0">
            <a:spAutoFit/>
          </a:bodyPr>
          <a:lstStyle/>
          <a:p>
            <a:pPr lvl="0" algn="just" rtl="1">
              <a:lnSpc>
                <a:spcPct val="150000"/>
              </a:lnSpc>
            </a:pPr>
            <a:r>
              <a:rPr lang="ar-KW" sz="2200" b="1" u="sng" dirty="0">
                <a:solidFill>
                  <a:srgbClr val="1F497D">
                    <a:lumMod val="75000"/>
                  </a:srgbClr>
                </a:solidFill>
                <a:latin typeface="Sakkal Majalla" pitchFamily="2" charset="-78"/>
                <a:cs typeface="mohammad bold art 1" pitchFamily="2" charset="-78"/>
              </a:rPr>
              <a:t>أولاً: تأسيس الشركات المرخص </a:t>
            </a:r>
            <a:r>
              <a:rPr lang="ar-KW" sz="2200" b="1" u="sng" dirty="0" smtClean="0">
                <a:solidFill>
                  <a:srgbClr val="1F497D">
                    <a:lumMod val="75000"/>
                  </a:srgbClr>
                </a:solidFill>
                <a:latin typeface="Sakkal Majalla" pitchFamily="2" charset="-78"/>
                <a:cs typeface="mohammad bold art 1" pitchFamily="2" charset="-78"/>
              </a:rPr>
              <a:t>لها.</a:t>
            </a:r>
          </a:p>
          <a:p>
            <a:pPr lvl="0" algn="just" rtl="1">
              <a:lnSpc>
                <a:spcPct val="150000"/>
              </a:lnSpc>
            </a:pPr>
            <a:endParaRPr lang="ar-KW" sz="800" b="1" u="sng" dirty="0" smtClean="0">
              <a:solidFill>
                <a:srgbClr val="1F497D">
                  <a:lumMod val="75000"/>
                </a:srgbClr>
              </a:solidFill>
              <a:latin typeface="Sakkal Majalla" pitchFamily="2" charset="-78"/>
              <a:cs typeface="mohammad bold art 1" pitchFamily="2" charset="-78"/>
            </a:endParaRPr>
          </a:p>
          <a:p>
            <a:pPr lvl="0" algn="just" rtl="1">
              <a:lnSpc>
                <a:spcPct val="150000"/>
              </a:lnSpc>
            </a:pPr>
            <a:r>
              <a:rPr lang="ar-KW" sz="2200" b="1" u="sng" dirty="0">
                <a:solidFill>
                  <a:srgbClr val="1F497D">
                    <a:lumMod val="75000"/>
                  </a:srgbClr>
                </a:solidFill>
                <a:latin typeface="Sakkal Majalla" pitchFamily="2" charset="-78"/>
                <a:cs typeface="mohammad bold art 1" pitchFamily="2" charset="-78"/>
              </a:rPr>
              <a:t>ثانياً: ترخيص الشركات المرخص لها:</a:t>
            </a:r>
          </a:p>
          <a:p>
            <a:pPr lvl="0" algn="just" rtl="1">
              <a:lnSpc>
                <a:spcPct val="150000"/>
              </a:lnSpc>
            </a:pPr>
            <a:endParaRPr lang="ar-KW" sz="600" b="1" dirty="0">
              <a:solidFill>
                <a:srgbClr val="1F497D">
                  <a:lumMod val="75000"/>
                </a:srgbClr>
              </a:solidFill>
              <a:latin typeface="Sakkal Majalla" pitchFamily="2" charset="-78"/>
              <a:cs typeface="mohammad bold art 1" pitchFamily="2" charset="-78"/>
            </a:endParaRPr>
          </a:p>
          <a:p>
            <a:pPr lvl="0" algn="just" rtl="1">
              <a:lnSpc>
                <a:spcPct val="150000"/>
              </a:lnSpc>
            </a:pPr>
            <a:r>
              <a:rPr lang="ar-KW" sz="2000" dirty="0">
                <a:solidFill>
                  <a:srgbClr val="1F497D"/>
                </a:solidFill>
                <a:latin typeface="Sakkal Majalla" pitchFamily="2" charset="-78"/>
                <a:cs typeface="mohammad bold art 1" pitchFamily="2" charset="-78"/>
              </a:rPr>
              <a:t>للهيئة تحديد أنواع الترخيص الصادر عنها ومددها وشروطها ومتطلبات رأس المال الخاصة بها على أن يتم إخطار الوزارة بها وبأي تعديل يطرأ لاحقاً عليها</a:t>
            </a:r>
            <a:r>
              <a:rPr lang="ar-KW" sz="2000" dirty="0" smtClean="0">
                <a:solidFill>
                  <a:srgbClr val="1F497D"/>
                </a:solidFill>
                <a:latin typeface="Sakkal Majalla" pitchFamily="2" charset="-78"/>
                <a:cs typeface="mohammad bold art 1" pitchFamily="2" charset="-78"/>
              </a:rPr>
              <a:t>.</a:t>
            </a:r>
          </a:p>
          <a:p>
            <a:pPr lvl="0" algn="just" rtl="1">
              <a:lnSpc>
                <a:spcPct val="150000"/>
              </a:lnSpc>
            </a:pPr>
            <a:r>
              <a:rPr lang="ar-KW" sz="2200" b="1" u="sng" dirty="0">
                <a:solidFill>
                  <a:srgbClr val="1F497D">
                    <a:lumMod val="75000"/>
                  </a:srgbClr>
                </a:solidFill>
                <a:latin typeface="Sakkal Majalla" pitchFamily="2" charset="-78"/>
                <a:cs typeface="mohammad bold art 1" pitchFamily="2" charset="-78"/>
              </a:rPr>
              <a:t>ثالثاً: تجديد الترخيص للشركات المرخص لها</a:t>
            </a:r>
            <a:r>
              <a:rPr lang="ar-KW" sz="2200" b="1" u="sng" dirty="0" smtClean="0">
                <a:solidFill>
                  <a:srgbClr val="1F497D">
                    <a:lumMod val="75000"/>
                  </a:srgbClr>
                </a:solidFill>
                <a:latin typeface="Sakkal Majalla" pitchFamily="2" charset="-78"/>
                <a:cs typeface="mohammad bold art 1" pitchFamily="2" charset="-78"/>
              </a:rPr>
              <a:t>:</a:t>
            </a:r>
          </a:p>
          <a:p>
            <a:pPr lvl="0" algn="just" rtl="1">
              <a:lnSpc>
                <a:spcPct val="150000"/>
              </a:lnSpc>
            </a:pPr>
            <a:endParaRPr lang="ar-KW" sz="600" b="1" u="sng" dirty="0">
              <a:solidFill>
                <a:srgbClr val="1F497D">
                  <a:lumMod val="75000"/>
                </a:srgbClr>
              </a:solidFill>
              <a:latin typeface="Sakkal Majalla" pitchFamily="2" charset="-78"/>
              <a:cs typeface="mohammad bold art 1" pitchFamily="2" charset="-78"/>
            </a:endParaRPr>
          </a:p>
          <a:p>
            <a:pPr marL="457200" lvl="0" indent="-457200" algn="just" rtl="1" fontAlgn="base">
              <a:lnSpc>
                <a:spcPct val="150000"/>
              </a:lnSpc>
              <a:spcBef>
                <a:spcPct val="20000"/>
              </a:spcBef>
              <a:spcAft>
                <a:spcPct val="0"/>
              </a:spcAft>
              <a:buFont typeface="+mj-lt"/>
              <a:buAutoNum type="arabicPeriod"/>
            </a:pPr>
            <a:r>
              <a:rPr lang="ar-KW" sz="2000" b="1" dirty="0" smtClean="0">
                <a:solidFill>
                  <a:srgbClr val="1F497D"/>
                </a:solidFill>
                <a:cs typeface="mohammad bold art 1" pitchFamily="2" charset="-78"/>
              </a:rPr>
              <a:t>تجديد </a:t>
            </a:r>
            <a:r>
              <a:rPr lang="ar-KW" sz="2000" b="1" dirty="0">
                <a:solidFill>
                  <a:srgbClr val="1F497D"/>
                </a:solidFill>
                <a:cs typeface="mohammad bold art 1" pitchFamily="2" charset="-78"/>
              </a:rPr>
              <a:t>الترخيص التجاري الصادر عن الوزارة لشركة مرخص لها.</a:t>
            </a:r>
          </a:p>
          <a:p>
            <a:pPr marL="457200" lvl="0" indent="-457200" algn="just" rtl="1" fontAlgn="base">
              <a:lnSpc>
                <a:spcPct val="150000"/>
              </a:lnSpc>
              <a:spcBef>
                <a:spcPct val="20000"/>
              </a:spcBef>
              <a:spcAft>
                <a:spcPct val="0"/>
              </a:spcAft>
              <a:buFont typeface="+mj-lt"/>
              <a:buAutoNum type="arabicPeriod"/>
            </a:pPr>
            <a:r>
              <a:rPr lang="ar-KW" sz="2000" b="1" dirty="0" smtClean="0">
                <a:solidFill>
                  <a:srgbClr val="1F497D"/>
                </a:solidFill>
                <a:cs typeface="mohammad bold art 1" pitchFamily="2" charset="-78"/>
              </a:rPr>
              <a:t>تجديد </a:t>
            </a:r>
            <a:r>
              <a:rPr lang="ar-KW" sz="2000" b="1" dirty="0">
                <a:solidFill>
                  <a:srgbClr val="1F497D"/>
                </a:solidFill>
                <a:cs typeface="mohammad bold art 1" pitchFamily="2" charset="-78"/>
              </a:rPr>
              <a:t>الترخيص الصادر عن الهيئة لشركة مرخص لها.</a:t>
            </a:r>
          </a:p>
          <a:p>
            <a:pPr marL="342900" lvl="0" indent="-342900" algn="just" rtl="1" fontAlgn="base">
              <a:spcBef>
                <a:spcPct val="20000"/>
              </a:spcBef>
              <a:spcAft>
                <a:spcPct val="0"/>
              </a:spcAft>
              <a:buFont typeface="+mj-lt"/>
              <a:buAutoNum type="arabicPeriod"/>
            </a:pPr>
            <a:endParaRPr lang="ar-KW" b="1" u="sng" dirty="0">
              <a:solidFill>
                <a:srgbClr val="1F497D"/>
              </a:solidFill>
              <a:cs typeface="mohammad bold art 1" pitchFamily="2" charset="-78"/>
            </a:endParaRPr>
          </a:p>
          <a:p>
            <a:pPr lvl="0" algn="just" rtl="1" fontAlgn="base">
              <a:spcBef>
                <a:spcPct val="20000"/>
              </a:spcBef>
              <a:spcAft>
                <a:spcPct val="0"/>
              </a:spcAft>
            </a:pPr>
            <a:endParaRPr lang="ar-KW" sz="1400" b="1" u="sng" dirty="0">
              <a:solidFill>
                <a:srgbClr val="1F497D"/>
              </a:solidFill>
              <a:cs typeface="mohammad bold art 1" pitchFamily="2" charset="-78"/>
            </a:endParaRPr>
          </a:p>
          <a:p>
            <a:pPr lvl="0" algn="just" rtl="1">
              <a:lnSpc>
                <a:spcPct val="150000"/>
              </a:lnSpc>
            </a:pPr>
            <a:endParaRPr lang="ar-KW" sz="2000" dirty="0">
              <a:solidFill>
                <a:srgbClr val="1F497D"/>
              </a:solidFill>
              <a:latin typeface="Sakkal Majalla" pitchFamily="2" charset="-78"/>
              <a:cs typeface="mohammad bold art 1" pitchFamily="2" charset="-78"/>
            </a:endParaRPr>
          </a:p>
          <a:p>
            <a:pPr marL="342900" lvl="0" indent="-342900" algn="just" rtl="1" fontAlgn="base">
              <a:spcBef>
                <a:spcPct val="20000"/>
              </a:spcBef>
              <a:spcAft>
                <a:spcPct val="0"/>
              </a:spcAft>
              <a:buFont typeface="Arial" charset="0"/>
              <a:buChar char="•"/>
            </a:pPr>
            <a:endParaRPr lang="en-US" sz="2400" dirty="0">
              <a:solidFill>
                <a:srgbClr val="1F497D"/>
              </a:solidFill>
              <a:cs typeface="mohammad bold art 1" pitchFamily="2" charset="-78"/>
            </a:endParaRPr>
          </a:p>
          <a:p>
            <a:pPr lvl="0" algn="just" rtl="1">
              <a:lnSpc>
                <a:spcPct val="150000"/>
              </a:lnSpc>
            </a:pPr>
            <a:endParaRPr lang="ar-KW" sz="2000" b="1" u="sng" dirty="0">
              <a:solidFill>
                <a:srgbClr val="1F497D">
                  <a:lumMod val="75000"/>
                </a:srgbClr>
              </a:solidFill>
              <a:latin typeface="Sakkal Majalla" pitchFamily="2" charset="-78"/>
              <a:cs typeface="mohammad bold art 1" pitchFamily="2" charset="-78"/>
            </a:endParaRPr>
          </a:p>
          <a:p>
            <a:pPr lvl="0" algn="just" rtl="1">
              <a:lnSpc>
                <a:spcPct val="150000"/>
              </a:lnSpc>
            </a:pPr>
            <a:endParaRPr lang="ar-KW" sz="2000" b="1" u="sng" dirty="0">
              <a:solidFill>
                <a:srgbClr val="1F497D">
                  <a:lumMod val="75000"/>
                </a:srgbClr>
              </a:solidFill>
              <a:latin typeface="Sakkal Majalla" pitchFamily="2" charset="-78"/>
              <a:cs typeface="mohammad bold art 1" pitchFamily="2" charset="-78"/>
            </a:endParaRPr>
          </a:p>
          <a:p>
            <a:pPr marL="354013" lvl="0" indent="-354013" algn="just" rtl="1">
              <a:lnSpc>
                <a:spcPct val="150000"/>
              </a:lnSpc>
              <a:buFont typeface="Arial" pitchFamily="34" charset="0"/>
              <a:buChar char="•"/>
            </a:pPr>
            <a:endParaRPr lang="ar-KW" sz="1050" b="1" dirty="0">
              <a:solidFill>
                <a:srgbClr val="1F497D">
                  <a:lumMod val="75000"/>
                </a:srgbClr>
              </a:solidFill>
              <a:latin typeface="Sakkal Majalla" pitchFamily="2" charset="-78"/>
              <a:cs typeface="mohammad bold art 1" pitchFamily="2" charset="-78"/>
            </a:endParaRPr>
          </a:p>
        </p:txBody>
      </p:sp>
    </p:spTree>
    <p:extLst>
      <p:ext uri="{BB962C8B-B14F-4D97-AF65-F5344CB8AC3E}">
        <p14:creationId xmlns:p14="http://schemas.microsoft.com/office/powerpoint/2010/main" val="2059359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(الشركات المرخص لها)</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19100" y="1484784"/>
            <a:ext cx="8229600" cy="4525963"/>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13</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81328"/>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92460" y="1511161"/>
            <a:ext cx="8282880" cy="4351961"/>
          </a:xfrm>
          <a:prstGeom prst="rect">
            <a:avLst/>
          </a:prstGeom>
          <a:noFill/>
        </p:spPr>
        <p:txBody>
          <a:bodyPr wrap="square" rtlCol="0">
            <a:spAutoFit/>
          </a:bodyPr>
          <a:lstStyle/>
          <a:p>
            <a:pPr algn="just" rtl="1" fontAlgn="base">
              <a:spcBef>
                <a:spcPct val="20000"/>
              </a:spcBef>
              <a:spcAft>
                <a:spcPct val="0"/>
              </a:spcAft>
            </a:pPr>
            <a:r>
              <a:rPr lang="ar-KW" sz="2200" b="1" u="sng" dirty="0" smtClean="0">
                <a:solidFill>
                  <a:srgbClr val="1F497D"/>
                </a:solidFill>
                <a:cs typeface="mohammad bold art 1" pitchFamily="2" charset="-78"/>
              </a:rPr>
              <a:t>رابعاً: إلغاء أو وقف الترخيص للشركات المرخص لها:</a:t>
            </a:r>
          </a:p>
          <a:p>
            <a:pPr marL="285750" indent="-285750" algn="just" rtl="1" fontAlgn="base">
              <a:spcBef>
                <a:spcPct val="20000"/>
              </a:spcBef>
              <a:spcAft>
                <a:spcPct val="0"/>
              </a:spcAft>
              <a:buFont typeface="Arial" pitchFamily="34" charset="0"/>
              <a:buChar char="•"/>
            </a:pPr>
            <a:endParaRPr lang="ar-KW" sz="800" b="1" u="sng" dirty="0" smtClean="0">
              <a:solidFill>
                <a:srgbClr val="1F497D"/>
              </a:solidFill>
              <a:cs typeface="mohammad bold art 1" pitchFamily="2" charset="-78"/>
            </a:endParaRPr>
          </a:p>
          <a:p>
            <a:pPr marL="457200" indent="-457200" algn="just" rtl="1" fontAlgn="base">
              <a:lnSpc>
                <a:spcPct val="150000"/>
              </a:lnSpc>
              <a:spcBef>
                <a:spcPct val="20000"/>
              </a:spcBef>
              <a:spcAft>
                <a:spcPct val="0"/>
              </a:spcAft>
              <a:buFont typeface="+mj-lt"/>
              <a:buAutoNum type="arabicPeriod"/>
            </a:pPr>
            <a:r>
              <a:rPr lang="ar-KW" sz="2000" b="1" dirty="0" smtClean="0">
                <a:solidFill>
                  <a:srgbClr val="1F497D"/>
                </a:solidFill>
                <a:cs typeface="mohammad bold art 1" pitchFamily="2" charset="-78"/>
              </a:rPr>
              <a:t>إلغاء  أو وقف ترخيص الهيئة.</a:t>
            </a:r>
          </a:p>
          <a:p>
            <a:pPr marL="457200" lvl="0" indent="-457200" algn="just" rtl="1" fontAlgn="base">
              <a:lnSpc>
                <a:spcPct val="150000"/>
              </a:lnSpc>
              <a:spcBef>
                <a:spcPct val="20000"/>
              </a:spcBef>
              <a:spcAft>
                <a:spcPct val="0"/>
              </a:spcAft>
              <a:buFont typeface="+mj-lt"/>
              <a:buAutoNum type="arabicPeriod"/>
            </a:pPr>
            <a:r>
              <a:rPr lang="ar-KW" sz="2000" b="1" dirty="0" smtClean="0">
                <a:solidFill>
                  <a:srgbClr val="1F497D"/>
                </a:solidFill>
                <a:cs typeface="mohammad bold art 1" pitchFamily="2" charset="-78"/>
              </a:rPr>
              <a:t>إلغاء ترخيص الوزارة.</a:t>
            </a:r>
          </a:p>
          <a:p>
            <a:pPr lvl="0" algn="just" rtl="1" fontAlgn="base">
              <a:spcBef>
                <a:spcPct val="20000"/>
              </a:spcBef>
              <a:spcAft>
                <a:spcPct val="0"/>
              </a:spcAft>
            </a:pPr>
            <a:endParaRPr lang="ar-KW" b="1" u="sng" dirty="0">
              <a:solidFill>
                <a:srgbClr val="1F497D"/>
              </a:solidFill>
              <a:cs typeface="mohammad bold art 1" pitchFamily="2" charset="-78"/>
            </a:endParaRPr>
          </a:p>
          <a:p>
            <a:pPr lvl="0" algn="just" rtl="1" fontAlgn="base">
              <a:spcBef>
                <a:spcPct val="20000"/>
              </a:spcBef>
              <a:spcAft>
                <a:spcPct val="0"/>
              </a:spcAft>
            </a:pPr>
            <a:r>
              <a:rPr lang="ar-KW" sz="2200" b="1" u="sng" dirty="0">
                <a:solidFill>
                  <a:srgbClr val="1F497D"/>
                </a:solidFill>
                <a:cs typeface="mohammad bold art 1" pitchFamily="2" charset="-78"/>
              </a:rPr>
              <a:t>خامساً : ترشيح أعضاء مجلس الإدارة للشركة المرخص </a:t>
            </a:r>
            <a:r>
              <a:rPr lang="ar-KW" sz="2200" b="1" u="sng" dirty="0" smtClean="0">
                <a:solidFill>
                  <a:srgbClr val="1F497D"/>
                </a:solidFill>
                <a:cs typeface="mohammad bold art 1" pitchFamily="2" charset="-78"/>
              </a:rPr>
              <a:t>لها.</a:t>
            </a:r>
          </a:p>
          <a:p>
            <a:pPr lvl="0" algn="just" rtl="1" fontAlgn="base">
              <a:spcBef>
                <a:spcPct val="20000"/>
              </a:spcBef>
              <a:spcAft>
                <a:spcPct val="0"/>
              </a:spcAft>
            </a:pPr>
            <a:endParaRPr lang="ar-KW" sz="2000" b="1" u="sng" dirty="0">
              <a:solidFill>
                <a:srgbClr val="1F497D"/>
              </a:solidFill>
              <a:cs typeface="mohammad bold art 1" pitchFamily="2" charset="-78"/>
            </a:endParaRPr>
          </a:p>
          <a:p>
            <a:pPr lvl="0" algn="just" rtl="1" fontAlgn="base">
              <a:spcBef>
                <a:spcPct val="20000"/>
              </a:spcBef>
              <a:spcAft>
                <a:spcPct val="0"/>
              </a:spcAft>
            </a:pPr>
            <a:r>
              <a:rPr lang="ar-KW" sz="2200" b="1" u="sng" dirty="0">
                <a:solidFill>
                  <a:srgbClr val="1F497D"/>
                </a:solidFill>
                <a:cs typeface="mohammad bold art 1" pitchFamily="2" charset="-78"/>
              </a:rPr>
              <a:t>سادساً : تعديل عقد التأسيس والنظام الأساسي </a:t>
            </a:r>
            <a:r>
              <a:rPr lang="ar-KW" sz="2200" b="1" u="sng" dirty="0" smtClean="0">
                <a:solidFill>
                  <a:srgbClr val="1F497D"/>
                </a:solidFill>
                <a:cs typeface="mohammad bold art 1" pitchFamily="2" charset="-78"/>
              </a:rPr>
              <a:t>للشركة.</a:t>
            </a:r>
            <a:endParaRPr lang="ar-KW" sz="2200" b="1" u="sng" dirty="0">
              <a:solidFill>
                <a:srgbClr val="1F497D"/>
              </a:solidFill>
              <a:cs typeface="mohammad bold art 1" pitchFamily="2" charset="-78"/>
            </a:endParaRPr>
          </a:p>
          <a:p>
            <a:pPr lvl="0" algn="just" rtl="1" fontAlgn="base">
              <a:spcBef>
                <a:spcPct val="20000"/>
              </a:spcBef>
              <a:spcAft>
                <a:spcPct val="0"/>
              </a:spcAft>
            </a:pPr>
            <a:endParaRPr lang="ar-KW" sz="2000" b="1" u="sng" dirty="0">
              <a:solidFill>
                <a:srgbClr val="1F497D"/>
              </a:solidFill>
              <a:cs typeface="mohammad bold art 1" pitchFamily="2" charset="-78"/>
            </a:endParaRPr>
          </a:p>
          <a:p>
            <a:pPr lvl="0" algn="just" rtl="1" fontAlgn="base">
              <a:spcBef>
                <a:spcPct val="20000"/>
              </a:spcBef>
              <a:spcAft>
                <a:spcPct val="0"/>
              </a:spcAft>
            </a:pPr>
            <a:endParaRPr lang="ar-KW" b="1" u="sng" dirty="0" smtClean="0">
              <a:solidFill>
                <a:srgbClr val="1F497D"/>
              </a:solidFill>
              <a:cs typeface="mohammad bold art 1" pitchFamily="2" charset="-78"/>
            </a:endParaRPr>
          </a:p>
          <a:p>
            <a:pPr marL="342900" indent="-342900" algn="just" rtl="1" fontAlgn="base">
              <a:spcBef>
                <a:spcPct val="20000"/>
              </a:spcBef>
              <a:spcAft>
                <a:spcPct val="0"/>
              </a:spcAft>
              <a:buFont typeface="+mj-lt"/>
              <a:buAutoNum type="arabicPeriod"/>
            </a:pPr>
            <a:endParaRPr lang="ar-KW" sz="800" b="1" u="sng" dirty="0">
              <a:solidFill>
                <a:srgbClr val="1F497D"/>
              </a:solidFill>
              <a:cs typeface="mohammad bold art 1" pitchFamily="2" charset="-78"/>
            </a:endParaRPr>
          </a:p>
          <a:p>
            <a:pPr algn="just" rtl="1" fontAlgn="base">
              <a:spcBef>
                <a:spcPct val="20000"/>
              </a:spcBef>
              <a:spcAft>
                <a:spcPct val="0"/>
              </a:spcAft>
            </a:pPr>
            <a:endParaRPr lang="ar-KW" sz="1400" dirty="0">
              <a:solidFill>
                <a:srgbClr val="1F497D"/>
              </a:solidFill>
              <a:cs typeface="mohammad bold art 1" pitchFamily="2" charset="-78"/>
            </a:endParaRPr>
          </a:p>
        </p:txBody>
      </p:sp>
    </p:spTree>
    <p:extLst>
      <p:ext uri="{BB962C8B-B14F-4D97-AF65-F5344CB8AC3E}">
        <p14:creationId xmlns:p14="http://schemas.microsoft.com/office/powerpoint/2010/main" val="3634039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(الشركات المرخص لها)</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endParaRPr lang="en-US" sz="2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14</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3400" y="1844824"/>
            <a:ext cx="8001000" cy="3551742"/>
          </a:xfrm>
          <a:prstGeom prst="rect">
            <a:avLst/>
          </a:prstGeom>
          <a:noFill/>
        </p:spPr>
        <p:txBody>
          <a:bodyPr wrap="square" rtlCol="0">
            <a:spAutoFit/>
          </a:bodyPr>
          <a:lstStyle/>
          <a:p>
            <a:pPr lvl="0" algn="just" rtl="1" fontAlgn="base">
              <a:lnSpc>
                <a:spcPct val="250000"/>
              </a:lnSpc>
              <a:spcBef>
                <a:spcPct val="20000"/>
              </a:spcBef>
              <a:spcAft>
                <a:spcPct val="0"/>
              </a:spcAft>
            </a:pPr>
            <a:r>
              <a:rPr lang="ar-KW" sz="2200" b="1" u="sng" dirty="0">
                <a:solidFill>
                  <a:srgbClr val="1F497D"/>
                </a:solidFill>
                <a:cs typeface="mohammad bold art 1" pitchFamily="2" charset="-78"/>
              </a:rPr>
              <a:t>سابعاً: تغيير عنوان أو مقر الشركة المرخص </a:t>
            </a:r>
            <a:r>
              <a:rPr lang="ar-KW" sz="2200" b="1" u="sng" dirty="0" smtClean="0">
                <a:solidFill>
                  <a:srgbClr val="1F497D"/>
                </a:solidFill>
                <a:cs typeface="mohammad bold art 1" pitchFamily="2" charset="-78"/>
              </a:rPr>
              <a:t>لها.</a:t>
            </a:r>
            <a:endParaRPr lang="ar-KW" sz="2200" b="1" u="sng" dirty="0">
              <a:solidFill>
                <a:srgbClr val="1F497D"/>
              </a:solidFill>
              <a:cs typeface="mohammad bold art 1" pitchFamily="2" charset="-78"/>
            </a:endParaRPr>
          </a:p>
          <a:p>
            <a:pPr lvl="0" algn="just" rtl="1" fontAlgn="base">
              <a:lnSpc>
                <a:spcPct val="250000"/>
              </a:lnSpc>
              <a:spcBef>
                <a:spcPct val="20000"/>
              </a:spcBef>
              <a:spcAft>
                <a:spcPct val="0"/>
              </a:spcAft>
            </a:pPr>
            <a:r>
              <a:rPr lang="ar-KW" sz="2200" b="1" u="sng" dirty="0" smtClean="0">
                <a:solidFill>
                  <a:srgbClr val="1F497D"/>
                </a:solidFill>
                <a:cs typeface="mohammad bold art 1" pitchFamily="2" charset="-78"/>
              </a:rPr>
              <a:t>ثامناً</a:t>
            </a:r>
            <a:r>
              <a:rPr lang="ar-KW" sz="2200" b="1" u="sng" dirty="0">
                <a:solidFill>
                  <a:srgbClr val="1F497D"/>
                </a:solidFill>
                <a:cs typeface="mohammad bold art 1" pitchFamily="2" charset="-78"/>
              </a:rPr>
              <a:t>: زيادة أو تخفيض رأس المال للشركة المرخص </a:t>
            </a:r>
            <a:r>
              <a:rPr lang="ar-KW" sz="2200" b="1" u="sng" dirty="0" smtClean="0">
                <a:solidFill>
                  <a:srgbClr val="1F497D"/>
                </a:solidFill>
                <a:cs typeface="mohammad bold art 1" pitchFamily="2" charset="-78"/>
              </a:rPr>
              <a:t>لها.</a:t>
            </a:r>
          </a:p>
          <a:p>
            <a:pPr lvl="0" algn="just" rtl="1" fontAlgn="base">
              <a:lnSpc>
                <a:spcPct val="250000"/>
              </a:lnSpc>
              <a:spcBef>
                <a:spcPct val="20000"/>
              </a:spcBef>
              <a:spcAft>
                <a:spcPct val="0"/>
              </a:spcAft>
            </a:pPr>
            <a:r>
              <a:rPr lang="ar-KW" sz="2200" b="1" u="sng" dirty="0" smtClean="0">
                <a:solidFill>
                  <a:srgbClr val="1F497D"/>
                </a:solidFill>
                <a:cs typeface="mohammad bold art 1" pitchFamily="2" charset="-78"/>
              </a:rPr>
              <a:t>تاسعاً</a:t>
            </a:r>
            <a:r>
              <a:rPr lang="ar-KW" sz="2200" b="1" u="sng" dirty="0">
                <a:solidFill>
                  <a:srgbClr val="1F497D"/>
                </a:solidFill>
                <a:cs typeface="mohammad bold art 1" pitchFamily="2" charset="-78"/>
              </a:rPr>
              <a:t>: الجمعيات العامة للشركة المرخص </a:t>
            </a:r>
            <a:r>
              <a:rPr lang="ar-KW" sz="2200" b="1" u="sng" dirty="0" smtClean="0">
                <a:solidFill>
                  <a:srgbClr val="1F497D"/>
                </a:solidFill>
                <a:cs typeface="mohammad bold art 1" pitchFamily="2" charset="-78"/>
              </a:rPr>
              <a:t>لها.</a:t>
            </a:r>
            <a:endParaRPr lang="ar-KW" sz="2200" b="1" u="sng" dirty="0">
              <a:solidFill>
                <a:srgbClr val="1F497D"/>
              </a:solidFill>
              <a:cs typeface="mohammad bold art 1" pitchFamily="2" charset="-78"/>
            </a:endParaRPr>
          </a:p>
          <a:p>
            <a:pPr lvl="0" algn="just" rtl="1" fontAlgn="base">
              <a:spcBef>
                <a:spcPct val="20000"/>
              </a:spcBef>
              <a:spcAft>
                <a:spcPct val="0"/>
              </a:spcAft>
            </a:pPr>
            <a:endParaRPr lang="ar-KW" sz="2000" b="1" u="sng" dirty="0">
              <a:solidFill>
                <a:srgbClr val="1F497D"/>
              </a:solidFill>
              <a:cs typeface="mohammad bold art 1" pitchFamily="2" charset="-78"/>
            </a:endParaRPr>
          </a:p>
          <a:p>
            <a:pPr marL="285750" indent="-285750" algn="r" rtl="1">
              <a:lnSpc>
                <a:spcPct val="150000"/>
              </a:lnSpc>
              <a:buFont typeface="Arial" pitchFamily="34" charset="0"/>
              <a:buChar char="•"/>
            </a:pP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3634039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(الشركات المرخص لها)</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1972816"/>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15</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52612" y="1772816"/>
            <a:ext cx="8001000" cy="3730252"/>
          </a:xfrm>
          <a:prstGeom prst="rect">
            <a:avLst/>
          </a:prstGeom>
          <a:noFill/>
        </p:spPr>
        <p:txBody>
          <a:bodyPr wrap="square" rtlCol="0">
            <a:spAutoFit/>
          </a:bodyPr>
          <a:lstStyle/>
          <a:p>
            <a:pPr lvl="0" algn="just" rtl="1" fontAlgn="base">
              <a:spcBef>
                <a:spcPct val="20000"/>
              </a:spcBef>
              <a:spcAft>
                <a:spcPct val="0"/>
              </a:spcAft>
            </a:pPr>
            <a:r>
              <a:rPr lang="ar-KW" sz="2200" b="1" u="sng" dirty="0">
                <a:solidFill>
                  <a:srgbClr val="1F497D"/>
                </a:solidFill>
                <a:cs typeface="mohammad bold art 1" pitchFamily="2" charset="-78"/>
              </a:rPr>
              <a:t>عاشراً: تصفية الشركة:</a:t>
            </a:r>
          </a:p>
          <a:p>
            <a:pPr marL="285750" indent="-285750" algn="r" rtl="1">
              <a:buFont typeface="Arial" pitchFamily="34" charset="0"/>
              <a:buChar char="•"/>
            </a:pPr>
            <a:endParaRPr lang="ar-KW" dirty="0">
              <a:solidFill>
                <a:srgbClr val="1F497D"/>
              </a:solidFill>
              <a:cs typeface="mohammad bold art 1" pitchFamily="2" charset="-78"/>
            </a:endParaRPr>
          </a:p>
          <a:p>
            <a:pPr marL="285750" indent="-285750" algn="r" rtl="1">
              <a:buFont typeface="Arial" pitchFamily="34" charset="0"/>
              <a:buChar char="•"/>
            </a:pPr>
            <a:r>
              <a:rPr lang="en-US" sz="2000" dirty="0" smtClean="0">
                <a:solidFill>
                  <a:srgbClr val="1F497D"/>
                </a:solidFill>
                <a:cs typeface="mohammad bold art 1" pitchFamily="2" charset="-78"/>
              </a:rPr>
              <a:t> </a:t>
            </a:r>
            <a:r>
              <a:rPr lang="ar-KW" sz="2000" dirty="0">
                <a:solidFill>
                  <a:srgbClr val="1F497D"/>
                </a:solidFill>
                <a:cs typeface="mohammad bold art 1" pitchFamily="2" charset="-78"/>
              </a:rPr>
              <a:t>تعتبر الهيئة الجهة المختصة بالإشراف على إجراءات تصفية الشركات المرخص لها. </a:t>
            </a:r>
            <a:endParaRPr lang="ar-KW" sz="2000" dirty="0" smtClean="0">
              <a:solidFill>
                <a:srgbClr val="1F497D"/>
              </a:solidFill>
              <a:cs typeface="mohammad bold art 1" pitchFamily="2" charset="-78"/>
            </a:endParaRPr>
          </a:p>
          <a:p>
            <a:pPr marL="285750" indent="-285750" algn="r" rtl="1">
              <a:buFont typeface="Arial" pitchFamily="34" charset="0"/>
              <a:buChar char="•"/>
            </a:pPr>
            <a:endParaRPr lang="ar-KW" dirty="0">
              <a:solidFill>
                <a:srgbClr val="1F497D"/>
              </a:solidFill>
              <a:cs typeface="mohammad bold art 1" pitchFamily="2" charset="-78"/>
            </a:endParaRPr>
          </a:p>
          <a:p>
            <a:pPr marL="285750" indent="-285750" algn="r" rtl="1">
              <a:buFont typeface="Arial" pitchFamily="34" charset="0"/>
              <a:buChar char="•"/>
            </a:pPr>
            <a:endParaRPr lang="ar-KW" sz="800" dirty="0" smtClean="0">
              <a:solidFill>
                <a:srgbClr val="1F497D"/>
              </a:solidFill>
              <a:cs typeface="mohammad bold art 1" pitchFamily="2" charset="-78"/>
            </a:endParaRPr>
          </a:p>
          <a:p>
            <a:pPr lvl="0" algn="just" rtl="1" fontAlgn="base">
              <a:spcBef>
                <a:spcPct val="20000"/>
              </a:spcBef>
              <a:spcAft>
                <a:spcPct val="0"/>
              </a:spcAft>
            </a:pPr>
            <a:r>
              <a:rPr lang="ar-KW" sz="2200" b="1" u="sng" dirty="0" smtClean="0">
                <a:solidFill>
                  <a:srgbClr val="1F497D"/>
                </a:solidFill>
                <a:cs typeface="mohammad bold art 1" pitchFamily="2" charset="-78"/>
              </a:rPr>
              <a:t>حادي عشر: فحص وتدقيق السجلات والبيانات:</a:t>
            </a:r>
          </a:p>
          <a:p>
            <a:pPr lvl="0" algn="just" rtl="1" fontAlgn="base">
              <a:spcBef>
                <a:spcPct val="20000"/>
              </a:spcBef>
              <a:spcAft>
                <a:spcPct val="0"/>
              </a:spcAft>
            </a:pPr>
            <a:endParaRPr lang="ar-KW" b="1" u="sng" dirty="0" smtClean="0">
              <a:solidFill>
                <a:srgbClr val="1F497D"/>
              </a:solidFill>
              <a:cs typeface="mohammad bold art 1" pitchFamily="2" charset="-78"/>
            </a:endParaRPr>
          </a:p>
          <a:p>
            <a:pPr marL="285750" lvl="0" indent="-285750" algn="just" rtl="1" fontAlgn="base">
              <a:spcBef>
                <a:spcPct val="20000"/>
              </a:spcBef>
              <a:spcAft>
                <a:spcPct val="0"/>
              </a:spcAft>
              <a:buFont typeface="Arial" pitchFamily="34" charset="0"/>
              <a:buChar char="•"/>
            </a:pPr>
            <a:r>
              <a:rPr lang="ar-KW" sz="2000" dirty="0" smtClean="0">
                <a:solidFill>
                  <a:srgbClr val="1F497D"/>
                </a:solidFill>
                <a:cs typeface="mohammad bold art 1" pitchFamily="2" charset="-78"/>
              </a:rPr>
              <a:t>تختص الهيئة بفحص وتدقيق كافة السجلات والبيانات الخاصة بنشاط الشركات </a:t>
            </a:r>
            <a:r>
              <a:rPr lang="ar-KW" sz="2000" dirty="0">
                <a:solidFill>
                  <a:srgbClr val="1F497D"/>
                </a:solidFill>
                <a:cs typeface="mohammad bold art 1" pitchFamily="2" charset="-78"/>
              </a:rPr>
              <a:t>المرخص لها.</a:t>
            </a:r>
          </a:p>
          <a:p>
            <a:pPr marL="285750" indent="-285750" algn="r" rtl="1">
              <a:buFont typeface="Arial" pitchFamily="34" charset="0"/>
              <a:buChar char="•"/>
            </a:pPr>
            <a:endParaRPr lang="ar-KW" dirty="0">
              <a:solidFill>
                <a:srgbClr val="1F497D"/>
              </a:solidFill>
              <a:cs typeface="mohammad bold art 1" pitchFamily="2" charset="-78"/>
            </a:endParaRPr>
          </a:p>
          <a:p>
            <a:pPr marL="285750" indent="-285750" algn="r" rtl="1">
              <a:buFont typeface="Arial" pitchFamily="34" charset="0"/>
              <a:buChar char="•"/>
            </a:pPr>
            <a:endParaRPr lang="en-US" dirty="0">
              <a:solidFill>
                <a:srgbClr val="1F497D"/>
              </a:solidFill>
              <a:cs typeface="mohammad bold art 1" pitchFamily="2" charset="-78"/>
            </a:endParaRPr>
          </a:p>
        </p:txBody>
      </p:sp>
    </p:spTree>
    <p:extLst>
      <p:ext uri="{BB962C8B-B14F-4D97-AF65-F5344CB8AC3E}">
        <p14:creationId xmlns:p14="http://schemas.microsoft.com/office/powerpoint/2010/main" val="2007340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(الشركات </a:t>
            </a:r>
            <a:r>
              <a:rPr lang="ar-KW" sz="2400" dirty="0" smtClean="0">
                <a:solidFill>
                  <a:srgbClr val="1F497D"/>
                </a:solidFill>
                <a:latin typeface="Sakkal Majalla" pitchFamily="2" charset="-78"/>
                <a:cs typeface="mohammad bold art 1" pitchFamily="2" charset="-78"/>
              </a:rPr>
              <a:t>المدرجة)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1972816"/>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16</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95536" y="1628800"/>
            <a:ext cx="8138864" cy="7746736"/>
          </a:xfrm>
          <a:prstGeom prst="rect">
            <a:avLst/>
          </a:prstGeom>
          <a:noFill/>
        </p:spPr>
        <p:txBody>
          <a:bodyPr wrap="square" rtlCol="0">
            <a:spAutoFit/>
          </a:bodyPr>
          <a:lstStyle/>
          <a:p>
            <a:pPr algn="just" rtl="1" fontAlgn="base">
              <a:spcBef>
                <a:spcPct val="20000"/>
              </a:spcBef>
              <a:spcAft>
                <a:spcPct val="0"/>
              </a:spcAft>
            </a:pPr>
            <a:r>
              <a:rPr lang="ar-KW" sz="2200" b="1" u="sng" dirty="0" smtClean="0">
                <a:solidFill>
                  <a:srgbClr val="1F497D"/>
                </a:solidFill>
                <a:cs typeface="mohammad bold art 1" pitchFamily="2" charset="-78"/>
              </a:rPr>
              <a:t>أولاً: تعديل عقد التأسيس والنظام الأساسي للشركة المدرجة.</a:t>
            </a:r>
          </a:p>
          <a:p>
            <a:pPr algn="just" rtl="1" fontAlgn="base">
              <a:spcBef>
                <a:spcPct val="20000"/>
              </a:spcBef>
              <a:spcAft>
                <a:spcPct val="0"/>
              </a:spcAft>
            </a:pPr>
            <a:endParaRPr lang="ar-KW" sz="2200" b="1" u="sng" dirty="0" smtClean="0">
              <a:solidFill>
                <a:srgbClr val="1F497D"/>
              </a:solidFill>
              <a:cs typeface="mohammad bold art 1" pitchFamily="2" charset="-78"/>
            </a:endParaRPr>
          </a:p>
          <a:p>
            <a:pPr lvl="0" algn="just" rtl="1" fontAlgn="base">
              <a:spcBef>
                <a:spcPct val="20000"/>
              </a:spcBef>
              <a:spcAft>
                <a:spcPct val="0"/>
              </a:spcAft>
            </a:pPr>
            <a:r>
              <a:rPr lang="ar-KW" sz="2200" b="1" u="sng" dirty="0" smtClean="0">
                <a:solidFill>
                  <a:srgbClr val="1F497D"/>
                </a:solidFill>
                <a:cs typeface="mohammad bold art 1" pitchFamily="2" charset="-78"/>
              </a:rPr>
              <a:t>ثانياً</a:t>
            </a:r>
            <a:r>
              <a:rPr lang="ar-KW" sz="2200" b="1" u="sng" dirty="0">
                <a:solidFill>
                  <a:srgbClr val="1F497D"/>
                </a:solidFill>
                <a:cs typeface="mohammad bold art 1" pitchFamily="2" charset="-78"/>
              </a:rPr>
              <a:t>: تغيير العنوان أو مقر الشركة المدرجة:</a:t>
            </a:r>
          </a:p>
          <a:p>
            <a:pPr lvl="0" algn="just" rtl="1" fontAlgn="base">
              <a:spcBef>
                <a:spcPct val="20000"/>
              </a:spcBef>
              <a:spcAft>
                <a:spcPct val="0"/>
              </a:spcAft>
            </a:pPr>
            <a:endParaRPr lang="ar-KW" sz="400" b="1" u="sng" dirty="0">
              <a:solidFill>
                <a:srgbClr val="1F497D"/>
              </a:solidFill>
              <a:cs typeface="mohammad bold art 1" pitchFamily="2" charset="-78"/>
            </a:endParaRPr>
          </a:p>
          <a:p>
            <a:pPr lvl="0" algn="just" rtl="1">
              <a:lnSpc>
                <a:spcPct val="125000"/>
              </a:lnSpc>
            </a:pPr>
            <a:r>
              <a:rPr lang="ar-SA" sz="2000" dirty="0">
                <a:solidFill>
                  <a:srgbClr val="1F497D"/>
                </a:solidFill>
                <a:cs typeface="mohammad bold art 1" pitchFamily="2" charset="-78"/>
              </a:rPr>
              <a:t>عند تغيير عنوان </a:t>
            </a:r>
            <a:r>
              <a:rPr lang="ar-KW" sz="2000" dirty="0">
                <a:solidFill>
                  <a:srgbClr val="1F497D"/>
                </a:solidFill>
                <a:cs typeface="mohammad bold art 1" pitchFamily="2" charset="-78"/>
              </a:rPr>
              <a:t>الشركة المدرجة</a:t>
            </a:r>
            <a:r>
              <a:rPr lang="ar-SA" sz="2000" dirty="0">
                <a:solidFill>
                  <a:srgbClr val="1F497D"/>
                </a:solidFill>
                <a:cs typeface="mohammad bold art 1" pitchFamily="2" charset="-78"/>
              </a:rPr>
              <a:t>، تتخذ كافة الإجراءات من قبل الوزارة </a:t>
            </a:r>
            <a:r>
              <a:rPr lang="ar-KW" sz="2000" dirty="0">
                <a:solidFill>
                  <a:srgbClr val="1F497D"/>
                </a:solidFill>
                <a:cs typeface="mohammad bold art 1" pitchFamily="2" charset="-78"/>
              </a:rPr>
              <a:t>على أن تقوم الشركة بإخطار الهيئة </a:t>
            </a:r>
            <a:r>
              <a:rPr lang="ar-SA" sz="2000" dirty="0">
                <a:solidFill>
                  <a:srgbClr val="1F497D"/>
                </a:solidFill>
                <a:cs typeface="mohammad bold art 1" pitchFamily="2" charset="-78"/>
              </a:rPr>
              <a:t> بالتعديل المشار </a:t>
            </a:r>
            <a:r>
              <a:rPr lang="ar-KW" sz="2000" dirty="0">
                <a:solidFill>
                  <a:srgbClr val="1F497D"/>
                </a:solidFill>
                <a:cs typeface="mohammad bold art 1" pitchFamily="2" charset="-78"/>
              </a:rPr>
              <a:t>إ</a:t>
            </a:r>
            <a:r>
              <a:rPr lang="ar-SA" sz="2000" dirty="0">
                <a:solidFill>
                  <a:srgbClr val="1F497D"/>
                </a:solidFill>
                <a:cs typeface="mohammad bold art 1" pitchFamily="2" charset="-78"/>
              </a:rPr>
              <a:t>ليه قبل </a:t>
            </a:r>
            <a:r>
              <a:rPr lang="ar-KW" sz="2000" dirty="0">
                <a:solidFill>
                  <a:srgbClr val="1F497D"/>
                </a:solidFill>
                <a:cs typeface="mohammad bold art 1" pitchFamily="2" charset="-78"/>
              </a:rPr>
              <a:t>(</a:t>
            </a:r>
            <a:r>
              <a:rPr lang="en-US" sz="2000" b="1" dirty="0">
                <a:solidFill>
                  <a:srgbClr val="1F497D"/>
                </a:solidFill>
                <a:cs typeface="mohammad bold art 1" pitchFamily="2" charset="-78"/>
              </a:rPr>
              <a:t>30</a:t>
            </a:r>
            <a:r>
              <a:rPr lang="ar-KW" sz="2000" dirty="0">
                <a:solidFill>
                  <a:srgbClr val="1F497D"/>
                </a:solidFill>
                <a:cs typeface="mohammad bold art 1" pitchFamily="2" charset="-78"/>
              </a:rPr>
              <a:t>)</a:t>
            </a:r>
            <a:r>
              <a:rPr lang="ar-SA" sz="2000" dirty="0">
                <a:solidFill>
                  <a:srgbClr val="1F497D"/>
                </a:solidFill>
                <a:cs typeface="mohammad bold art 1" pitchFamily="2" charset="-78"/>
              </a:rPr>
              <a:t> يوماً على الأقل من تاريخ إتمامه</a:t>
            </a:r>
            <a:r>
              <a:rPr lang="ar-SA" sz="2000" dirty="0" smtClean="0">
                <a:solidFill>
                  <a:srgbClr val="1F497D"/>
                </a:solidFill>
                <a:cs typeface="mohammad bold art 1" pitchFamily="2" charset="-78"/>
              </a:rPr>
              <a:t>.</a:t>
            </a:r>
            <a:endParaRPr lang="ar-KW" sz="2000" dirty="0" smtClean="0">
              <a:solidFill>
                <a:srgbClr val="1F497D"/>
              </a:solidFill>
              <a:cs typeface="mohammad bold art 1" pitchFamily="2" charset="-78"/>
            </a:endParaRPr>
          </a:p>
          <a:p>
            <a:pPr lvl="0" algn="just" rtl="1">
              <a:lnSpc>
                <a:spcPct val="125000"/>
              </a:lnSpc>
            </a:pPr>
            <a:endParaRPr lang="ar-KW" sz="2200" dirty="0">
              <a:solidFill>
                <a:srgbClr val="1F497D"/>
              </a:solidFill>
              <a:cs typeface="mohammad bold art 1" pitchFamily="2" charset="-78"/>
            </a:endParaRPr>
          </a:p>
          <a:p>
            <a:pPr lvl="0" algn="just" rtl="1" fontAlgn="base">
              <a:spcBef>
                <a:spcPct val="20000"/>
              </a:spcBef>
              <a:spcAft>
                <a:spcPct val="0"/>
              </a:spcAft>
            </a:pPr>
            <a:r>
              <a:rPr lang="ar-KW" sz="2200" b="1" u="sng" dirty="0" smtClean="0">
                <a:solidFill>
                  <a:srgbClr val="1F497D"/>
                </a:solidFill>
                <a:cs typeface="mohammad bold art 1" pitchFamily="2" charset="-78"/>
              </a:rPr>
              <a:t>ثالثاً</a:t>
            </a:r>
            <a:r>
              <a:rPr lang="ar-KW" sz="2200" b="1" u="sng" dirty="0">
                <a:solidFill>
                  <a:srgbClr val="1F497D"/>
                </a:solidFill>
                <a:cs typeface="mohammad bold art 1" pitchFamily="2" charset="-78"/>
              </a:rPr>
              <a:t>: زيادة أو تخفيض رأس المال للشركة </a:t>
            </a:r>
            <a:r>
              <a:rPr lang="ar-KW" sz="2200" b="1" u="sng" dirty="0" smtClean="0">
                <a:solidFill>
                  <a:srgbClr val="1F497D"/>
                </a:solidFill>
                <a:cs typeface="mohammad bold art 1" pitchFamily="2" charset="-78"/>
              </a:rPr>
              <a:t>المدرجة.</a:t>
            </a:r>
          </a:p>
          <a:p>
            <a:pPr lvl="0" algn="just" rtl="1" fontAlgn="base">
              <a:spcBef>
                <a:spcPct val="20000"/>
              </a:spcBef>
              <a:spcAft>
                <a:spcPct val="0"/>
              </a:spcAft>
            </a:pPr>
            <a:endParaRPr lang="ar-KW" sz="1400" b="1" dirty="0">
              <a:solidFill>
                <a:srgbClr val="1F497D"/>
              </a:solidFill>
              <a:cs typeface="mohammad bold art 1" pitchFamily="2" charset="-78"/>
            </a:endParaRPr>
          </a:p>
          <a:p>
            <a:pPr lvl="0" algn="just" rtl="1" fontAlgn="base">
              <a:spcBef>
                <a:spcPct val="20000"/>
              </a:spcBef>
              <a:spcAft>
                <a:spcPct val="0"/>
              </a:spcAft>
            </a:pPr>
            <a:endParaRPr lang="ar-KW" sz="1400" b="1" u="sng" dirty="0">
              <a:solidFill>
                <a:srgbClr val="1F497D"/>
              </a:solidFill>
              <a:cs typeface="mohammad bold art 1" pitchFamily="2" charset="-78"/>
            </a:endParaRPr>
          </a:p>
          <a:p>
            <a:pPr lvl="0" algn="just" rtl="1" fontAlgn="base">
              <a:spcBef>
                <a:spcPct val="20000"/>
              </a:spcBef>
              <a:spcAft>
                <a:spcPct val="0"/>
              </a:spcAft>
            </a:pPr>
            <a:endParaRPr lang="ar-KW" sz="1050" b="1" u="sng" dirty="0">
              <a:solidFill>
                <a:srgbClr val="1F497D"/>
              </a:solidFill>
              <a:cs typeface="mohammad bold art 1" pitchFamily="2" charset="-78"/>
            </a:endParaRPr>
          </a:p>
          <a:p>
            <a:pPr lvl="0" algn="just" rtl="1" fontAlgn="base">
              <a:spcBef>
                <a:spcPct val="20000"/>
              </a:spcBef>
              <a:spcAft>
                <a:spcPct val="0"/>
              </a:spcAft>
            </a:pPr>
            <a:endParaRPr lang="ar-KW" sz="2000" b="1" u="sng" dirty="0">
              <a:solidFill>
                <a:srgbClr val="1F497D"/>
              </a:solidFill>
              <a:cs typeface="mohammad bold art 1" pitchFamily="2" charset="-78"/>
            </a:endParaRPr>
          </a:p>
          <a:p>
            <a:pPr lvl="0" algn="just" rtl="1" fontAlgn="base">
              <a:spcBef>
                <a:spcPct val="20000"/>
              </a:spcBef>
              <a:spcAft>
                <a:spcPct val="0"/>
              </a:spcAft>
            </a:pPr>
            <a:endParaRPr lang="ar-KW" sz="2400" b="1" dirty="0">
              <a:solidFill>
                <a:srgbClr val="1F497D"/>
              </a:solidFill>
              <a:cs typeface="mohammad bold art 1" pitchFamily="2" charset="-78"/>
            </a:endParaRPr>
          </a:p>
          <a:p>
            <a:pPr lvl="0" algn="just" rtl="1" fontAlgn="base">
              <a:spcBef>
                <a:spcPct val="20000"/>
              </a:spcBef>
              <a:spcAft>
                <a:spcPct val="0"/>
              </a:spcAft>
            </a:pPr>
            <a:endParaRPr lang="ar-KW" sz="1050" b="1" u="sng" dirty="0">
              <a:solidFill>
                <a:srgbClr val="1F497D"/>
              </a:solidFill>
              <a:cs typeface="mohammad bold art 1" pitchFamily="2" charset="-78"/>
            </a:endParaRPr>
          </a:p>
          <a:p>
            <a:pPr marL="342900" lvl="0" indent="-342900" algn="just" rtl="1" fontAlgn="base">
              <a:lnSpc>
                <a:spcPct val="125000"/>
              </a:lnSpc>
              <a:spcBef>
                <a:spcPct val="20000"/>
              </a:spcBef>
              <a:spcAft>
                <a:spcPct val="0"/>
              </a:spcAft>
              <a:buFont typeface="+mj-lt"/>
              <a:buAutoNum type="arabicPeriod"/>
            </a:pPr>
            <a:endParaRPr lang="ar-KW" dirty="0">
              <a:solidFill>
                <a:srgbClr val="1F497D"/>
              </a:solidFill>
              <a:cs typeface="mohammad bold art 1" pitchFamily="2" charset="-78"/>
            </a:endParaRPr>
          </a:p>
          <a:p>
            <a:pPr lvl="0" algn="just" rtl="1"/>
            <a:endParaRPr lang="ar-KW" dirty="0">
              <a:solidFill>
                <a:srgbClr val="1F497D"/>
              </a:solidFill>
              <a:cs typeface="mohammad bold art 1" pitchFamily="2" charset="-78"/>
            </a:endParaRPr>
          </a:p>
          <a:p>
            <a:pPr lvl="0" algn="just" rtl="1"/>
            <a:endParaRPr lang="en-US" dirty="0">
              <a:solidFill>
                <a:srgbClr val="1F497D"/>
              </a:solidFill>
              <a:cs typeface="mohammad bold art 1" pitchFamily="2" charset="-78"/>
            </a:endParaRPr>
          </a:p>
          <a:p>
            <a:pPr lvl="0" algn="just" rtl="1" fontAlgn="base">
              <a:spcBef>
                <a:spcPct val="20000"/>
              </a:spcBef>
              <a:spcAft>
                <a:spcPct val="0"/>
              </a:spcAft>
            </a:pPr>
            <a:endParaRPr lang="ar-KW" sz="2000" b="1" u="sng" dirty="0">
              <a:solidFill>
                <a:srgbClr val="1F497D"/>
              </a:solidFill>
              <a:cs typeface="mohammad bold art 1" pitchFamily="2" charset="-78"/>
            </a:endParaRPr>
          </a:p>
          <a:p>
            <a:pPr marL="285750" lvl="0" indent="-285750" algn="just" rtl="1" fontAlgn="base">
              <a:spcBef>
                <a:spcPct val="20000"/>
              </a:spcBef>
              <a:spcAft>
                <a:spcPct val="0"/>
              </a:spcAft>
              <a:buFont typeface="Arial" pitchFamily="34" charset="0"/>
              <a:buChar char="•"/>
            </a:pPr>
            <a:endParaRPr lang="ar-KW" sz="800" b="1" u="sng" dirty="0">
              <a:solidFill>
                <a:srgbClr val="1F497D"/>
              </a:solidFill>
              <a:cs typeface="mohammad bold art 1" pitchFamily="2" charset="-78"/>
            </a:endParaRPr>
          </a:p>
          <a:p>
            <a:pPr algn="just" rtl="1" fontAlgn="base">
              <a:spcBef>
                <a:spcPct val="20000"/>
              </a:spcBef>
              <a:spcAft>
                <a:spcPct val="0"/>
              </a:spcAft>
            </a:pPr>
            <a:endParaRPr lang="ar-KW" sz="2000" b="1" u="sng" dirty="0" smtClean="0">
              <a:solidFill>
                <a:srgbClr val="1F497D"/>
              </a:solidFill>
              <a:cs typeface="mohammad bold art 1" pitchFamily="2" charset="-78"/>
            </a:endParaRPr>
          </a:p>
          <a:p>
            <a:pPr algn="just" rtl="1" fontAlgn="base">
              <a:spcBef>
                <a:spcPct val="20000"/>
              </a:spcBef>
              <a:spcAft>
                <a:spcPct val="0"/>
              </a:spcAft>
            </a:pPr>
            <a:endParaRPr lang="en-US" sz="2000" b="1" u="sng" dirty="0" smtClean="0">
              <a:solidFill>
                <a:srgbClr val="1F497D"/>
              </a:solidFill>
              <a:cs typeface="mohammad bold art 1" pitchFamily="2" charset="-78"/>
            </a:endParaRPr>
          </a:p>
          <a:p>
            <a:pPr algn="just" rtl="1" fontAlgn="base">
              <a:spcBef>
                <a:spcPct val="20000"/>
              </a:spcBef>
              <a:spcAft>
                <a:spcPct val="0"/>
              </a:spcAft>
            </a:pPr>
            <a:endParaRPr lang="ar-KW" sz="2000" b="1" u="sng" dirty="0" smtClean="0">
              <a:solidFill>
                <a:srgbClr val="1F497D"/>
              </a:solidFill>
              <a:cs typeface="mohammad bold art 1" pitchFamily="2" charset="-78"/>
            </a:endParaRPr>
          </a:p>
          <a:p>
            <a:pPr marL="285750" indent="-285750" algn="just" rtl="1" fontAlgn="base">
              <a:spcBef>
                <a:spcPct val="20000"/>
              </a:spcBef>
              <a:spcAft>
                <a:spcPct val="0"/>
              </a:spcAft>
              <a:buFont typeface="Arial" pitchFamily="34" charset="0"/>
              <a:buChar char="•"/>
            </a:pPr>
            <a:endParaRPr lang="ar-KW" sz="800" b="1" u="sng" dirty="0" smtClean="0">
              <a:solidFill>
                <a:srgbClr val="1F497D"/>
              </a:solidFill>
              <a:cs typeface="mohammad bold art 1" pitchFamily="2" charset="-78"/>
            </a:endParaRPr>
          </a:p>
        </p:txBody>
      </p:sp>
    </p:spTree>
    <p:extLst>
      <p:ext uri="{BB962C8B-B14F-4D97-AF65-F5344CB8AC3E}">
        <p14:creationId xmlns:p14="http://schemas.microsoft.com/office/powerpoint/2010/main" val="32947767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(الشركات </a:t>
            </a:r>
            <a:r>
              <a:rPr lang="ar-KW" sz="2400" dirty="0" smtClean="0">
                <a:solidFill>
                  <a:srgbClr val="1F497D"/>
                </a:solidFill>
                <a:latin typeface="Sakkal Majalla" pitchFamily="2" charset="-78"/>
                <a:cs typeface="mohammad bold art 1" pitchFamily="2" charset="-78"/>
              </a:rPr>
              <a:t>المدرجة)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1972816"/>
          </a:xfrm>
        </p:spPr>
        <p:txBody>
          <a:bodyPr>
            <a:normAutofit lnSpcReduction="10000"/>
          </a:bodyPr>
          <a:lstStyle/>
          <a:p>
            <a:pPr marL="0" lvl="0" indent="0" algn="just" rtl="1" fontAlgn="base">
              <a:spcAft>
                <a:spcPct val="0"/>
              </a:spcAft>
              <a:buNone/>
            </a:pPr>
            <a:r>
              <a:rPr lang="ar-KW" sz="2200" b="1" u="sng" dirty="0">
                <a:solidFill>
                  <a:srgbClr val="1F497D"/>
                </a:solidFill>
                <a:cs typeface="mohammad bold art 1" pitchFamily="2" charset="-78"/>
              </a:rPr>
              <a:t>رابعاً: الجمعيات العامة للشركة </a:t>
            </a:r>
            <a:r>
              <a:rPr lang="ar-KW" sz="2200" b="1" u="sng" dirty="0" smtClean="0">
                <a:solidFill>
                  <a:srgbClr val="1F497D"/>
                </a:solidFill>
                <a:cs typeface="mohammad bold art 1" pitchFamily="2" charset="-78"/>
              </a:rPr>
              <a:t>المدرجة.</a:t>
            </a:r>
            <a:endParaRPr lang="ar-KW" sz="2200" b="1" u="sng" dirty="0">
              <a:solidFill>
                <a:srgbClr val="1F497D"/>
              </a:solidFill>
              <a:cs typeface="mohammad bold art 1" pitchFamily="2" charset="-78"/>
            </a:endParaRPr>
          </a:p>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marL="0" lvl="0" indent="0" algn="just" rtl="1" fontAlgn="base">
              <a:spcAft>
                <a:spcPct val="0"/>
              </a:spcAft>
              <a:buNone/>
            </a:pPr>
            <a:r>
              <a:rPr lang="ar-KW" sz="2200" b="1" u="sng" dirty="0">
                <a:solidFill>
                  <a:srgbClr val="1F497D"/>
                </a:solidFill>
                <a:cs typeface="mohammad bold art 1" pitchFamily="2" charset="-78"/>
              </a:rPr>
              <a:t>خامساً: الاستحواذ:</a:t>
            </a:r>
          </a:p>
          <a:p>
            <a:pPr marL="0" lvl="0" indent="0" algn="just" rtl="1" fontAlgn="base">
              <a:spcAft>
                <a:spcPct val="0"/>
              </a:spcAft>
              <a:buNone/>
            </a:pPr>
            <a:endParaRPr lang="ar-KW" sz="1050" b="1" u="sng" dirty="0">
              <a:solidFill>
                <a:srgbClr val="1F497D"/>
              </a:solidFill>
              <a:cs typeface="mohammad bold art 1" pitchFamily="2" charset="-78"/>
            </a:endParaRPr>
          </a:p>
          <a:p>
            <a:pPr marL="0" lvl="0" indent="0" algn="just" rtl="1" fontAlgn="base">
              <a:spcAft>
                <a:spcPct val="0"/>
              </a:spcAft>
              <a:buNone/>
            </a:pPr>
            <a:r>
              <a:rPr lang="ar-KW" sz="2000" dirty="0">
                <a:solidFill>
                  <a:srgbClr val="1F497D"/>
                </a:solidFill>
                <a:cs typeface="mohammad bold art 1" pitchFamily="2" charset="-78"/>
              </a:rPr>
              <a:t>تختص الهيئة بتنظيم إجراءات عمليات الاستحواذ في الشركات المدرجة المرخص لها وغير المرخص لها والرقابة على تنفيذ ذلك.</a:t>
            </a: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17</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571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a:t>
            </a:r>
            <a:r>
              <a:rPr lang="ar-KW" sz="2400" dirty="0" smtClean="0">
                <a:solidFill>
                  <a:srgbClr val="1F497D"/>
                </a:solidFill>
                <a:latin typeface="Sakkal Majalla" pitchFamily="2" charset="-78"/>
                <a:cs typeface="mohammad bold art 1" pitchFamily="2" charset="-78"/>
              </a:rPr>
              <a:t>الشركات غير المدرجة)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1972816"/>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18</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7922" y="1772816"/>
            <a:ext cx="8001000" cy="2000548"/>
          </a:xfrm>
          <a:prstGeom prst="rect">
            <a:avLst/>
          </a:prstGeom>
          <a:noFill/>
        </p:spPr>
        <p:txBody>
          <a:bodyPr wrap="square" rtlCol="0">
            <a:spAutoFit/>
          </a:bodyPr>
          <a:lstStyle/>
          <a:p>
            <a:pPr algn="r" rtl="1"/>
            <a:r>
              <a:rPr lang="ar-KW" sz="2200" b="1" u="sng" dirty="0" smtClean="0">
                <a:solidFill>
                  <a:srgbClr val="1F497D"/>
                </a:solidFill>
                <a:cs typeface="mohammad bold art 1" pitchFamily="2" charset="-78"/>
              </a:rPr>
              <a:t>القسم الثالث: الشركات غير المدرجة:</a:t>
            </a:r>
          </a:p>
          <a:p>
            <a:pPr marL="285750" indent="-285750" algn="r" rtl="1">
              <a:buFont typeface="Arial" pitchFamily="34" charset="0"/>
              <a:buChar char="•"/>
            </a:pPr>
            <a:endParaRPr lang="ar-KW" sz="1200" b="1" u="sng" dirty="0" smtClean="0">
              <a:solidFill>
                <a:srgbClr val="1F497D"/>
              </a:solidFill>
              <a:cs typeface="mohammad bold art 1" pitchFamily="2" charset="-78"/>
            </a:endParaRPr>
          </a:p>
          <a:p>
            <a:pPr marL="285750" indent="-285750" algn="just" rtl="1">
              <a:lnSpc>
                <a:spcPct val="150000"/>
              </a:lnSpc>
              <a:buFont typeface="Arial" pitchFamily="34" charset="0"/>
              <a:buChar char="•"/>
            </a:pPr>
            <a:r>
              <a:rPr lang="ar-KW" sz="2000" dirty="0" smtClean="0">
                <a:solidFill>
                  <a:srgbClr val="1F497D"/>
                </a:solidFill>
                <a:cs typeface="mohammad bold art 1" pitchFamily="2" charset="-78"/>
              </a:rPr>
              <a:t>تختص الهيئة بالموافقة على نشرة الاكتتاب للشركات غير المدرجة وكذا الموافقة على زيادة رأس المال عن طريق الاكتتاب العام وما يستتبع ذلك من التزامات وفيما عدا ذلك يكون الاختصاص للوزارة.</a:t>
            </a:r>
          </a:p>
        </p:txBody>
      </p:sp>
    </p:spTree>
    <p:extLst>
      <p:ext uri="{BB962C8B-B14F-4D97-AF65-F5344CB8AC3E}">
        <p14:creationId xmlns:p14="http://schemas.microsoft.com/office/powerpoint/2010/main" val="1800419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a:t>
            </a:r>
            <a:r>
              <a:rPr lang="ar-KW" sz="2400" dirty="0" smtClean="0">
                <a:solidFill>
                  <a:srgbClr val="1F497D"/>
                </a:solidFill>
                <a:latin typeface="Sakkal Majalla" pitchFamily="2" charset="-78"/>
                <a:cs typeface="mohammad bold art 1" pitchFamily="2" charset="-78"/>
              </a:rPr>
              <a:t>(بنود عامة)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1972816"/>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19</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3400" y="1700808"/>
            <a:ext cx="8001000" cy="4724370"/>
          </a:xfrm>
          <a:prstGeom prst="rect">
            <a:avLst/>
          </a:prstGeom>
          <a:noFill/>
        </p:spPr>
        <p:txBody>
          <a:bodyPr wrap="square" rtlCol="0">
            <a:spAutoFit/>
          </a:bodyPr>
          <a:lstStyle/>
          <a:p>
            <a:pPr lvl="0" algn="r" rtl="1"/>
            <a:r>
              <a:rPr lang="ar-KW" sz="2200" b="1" u="sng" dirty="0" smtClean="0">
                <a:solidFill>
                  <a:srgbClr val="1F497D"/>
                </a:solidFill>
                <a:cs typeface="mohammad bold art 1" pitchFamily="2" charset="-78"/>
              </a:rPr>
              <a:t>أولاً: المخالفات التي يتم رصدها:</a:t>
            </a:r>
          </a:p>
          <a:p>
            <a:pPr lvl="0" algn="r" rtl="1"/>
            <a:endParaRPr lang="ar-KW" sz="1050" b="1" u="sng" dirty="0" smtClean="0">
              <a:solidFill>
                <a:srgbClr val="1F497D"/>
              </a:solidFill>
              <a:cs typeface="mohammad bold art 1" pitchFamily="2" charset="-78"/>
            </a:endParaRPr>
          </a:p>
          <a:p>
            <a:pPr lvl="0" algn="just" rtl="1">
              <a:lnSpc>
                <a:spcPct val="125000"/>
              </a:lnSpc>
            </a:pPr>
            <a:r>
              <a:rPr lang="ar-KW" sz="2000" dirty="0" smtClean="0">
                <a:solidFill>
                  <a:srgbClr val="1F497D"/>
                </a:solidFill>
                <a:cs typeface="mohammad bold art 1" pitchFamily="2" charset="-78"/>
              </a:rPr>
              <a:t>يتم تبادل المعلومات بين الهيئة والوزارة بشأن المخالفات التي يتم رصدها من قبل الهيئة، وذلك لتتخذ كل جهة ما تراه مناسباً بشأن المخالفات.</a:t>
            </a:r>
          </a:p>
          <a:p>
            <a:pPr lvl="0" algn="just" rtl="1"/>
            <a:endParaRPr lang="ar-KW" dirty="0" smtClean="0">
              <a:solidFill>
                <a:srgbClr val="1F497D"/>
              </a:solidFill>
              <a:cs typeface="mohammad bold art 1" pitchFamily="2" charset="-78"/>
            </a:endParaRPr>
          </a:p>
          <a:p>
            <a:pPr lvl="0" algn="r" rtl="1"/>
            <a:r>
              <a:rPr lang="ar-KW" sz="2200" b="1" u="sng" dirty="0" smtClean="0">
                <a:solidFill>
                  <a:srgbClr val="1F497D"/>
                </a:solidFill>
                <a:cs typeface="mohammad bold art 1" pitchFamily="2" charset="-78"/>
              </a:rPr>
              <a:t>ثانياً: العقوبات </a:t>
            </a:r>
            <a:r>
              <a:rPr lang="ar-KW" sz="2200" b="1" u="sng" dirty="0" err="1" smtClean="0">
                <a:solidFill>
                  <a:srgbClr val="1F497D"/>
                </a:solidFill>
                <a:cs typeface="mohammad bold art 1" pitchFamily="2" charset="-78"/>
              </a:rPr>
              <a:t>والجزاءات</a:t>
            </a:r>
            <a:r>
              <a:rPr lang="ar-KW" sz="2200" b="1" u="sng" dirty="0" smtClean="0">
                <a:solidFill>
                  <a:srgbClr val="1F497D"/>
                </a:solidFill>
                <a:cs typeface="mohammad bold art 1" pitchFamily="2" charset="-78"/>
              </a:rPr>
              <a:t>:</a:t>
            </a:r>
          </a:p>
          <a:p>
            <a:pPr lvl="0" algn="r" rtl="1"/>
            <a:endParaRPr lang="ar-KW" sz="1050" b="1" u="sng" dirty="0" smtClean="0">
              <a:solidFill>
                <a:srgbClr val="1F497D"/>
              </a:solidFill>
              <a:cs typeface="mohammad bold art 1" pitchFamily="2" charset="-78"/>
            </a:endParaRPr>
          </a:p>
          <a:p>
            <a:pPr marL="342900" lvl="0" indent="-342900" algn="just" rtl="1">
              <a:lnSpc>
                <a:spcPct val="125000"/>
              </a:lnSpc>
              <a:buFont typeface="+mj-lt"/>
              <a:buAutoNum type="arabicPeriod"/>
            </a:pPr>
            <a:r>
              <a:rPr lang="ar-KW" sz="2000" dirty="0" smtClean="0">
                <a:solidFill>
                  <a:srgbClr val="1F497D"/>
                </a:solidFill>
                <a:cs typeface="mohammad bold art 1" pitchFamily="2" charset="-78"/>
              </a:rPr>
              <a:t>يتم </a:t>
            </a:r>
            <a:r>
              <a:rPr lang="ar-KW" sz="2000" dirty="0">
                <a:solidFill>
                  <a:srgbClr val="1F497D"/>
                </a:solidFill>
                <a:cs typeface="mohammad bold art 1" pitchFamily="2" charset="-78"/>
              </a:rPr>
              <a:t>تبادل المعلومات بين كل من الهيئة </a:t>
            </a:r>
            <a:r>
              <a:rPr lang="ar-KW" sz="2000" dirty="0" smtClean="0">
                <a:solidFill>
                  <a:srgbClr val="1F497D"/>
                </a:solidFill>
                <a:cs typeface="mohammad bold art 1" pitchFamily="2" charset="-78"/>
              </a:rPr>
              <a:t>والوزارة </a:t>
            </a:r>
            <a:r>
              <a:rPr lang="ar-KW" sz="2000" dirty="0" err="1" smtClean="0">
                <a:solidFill>
                  <a:srgbClr val="1F497D"/>
                </a:solidFill>
                <a:cs typeface="mohammad bold art 1" pitchFamily="2" charset="-78"/>
              </a:rPr>
              <a:t>بالجزاءات</a:t>
            </a:r>
            <a:r>
              <a:rPr lang="ar-KW" sz="2000" dirty="0" smtClean="0">
                <a:solidFill>
                  <a:srgbClr val="1F497D"/>
                </a:solidFill>
                <a:cs typeface="mohammad bold art 1" pitchFamily="2" charset="-78"/>
              </a:rPr>
              <a:t> </a:t>
            </a:r>
            <a:r>
              <a:rPr lang="ar-KW" sz="2000" dirty="0">
                <a:solidFill>
                  <a:srgbClr val="1F497D"/>
                </a:solidFill>
                <a:cs typeface="mohammad bold art 1" pitchFamily="2" charset="-78"/>
              </a:rPr>
              <a:t>التي يتم توقيعها على </a:t>
            </a:r>
            <a:r>
              <a:rPr lang="ar-KW" sz="2000" dirty="0" smtClean="0">
                <a:solidFill>
                  <a:srgbClr val="1F497D"/>
                </a:solidFill>
                <a:cs typeface="mohammad bold art 1" pitchFamily="2" charset="-78"/>
              </a:rPr>
              <a:t>الشركات المدرجة أو المرخص لها أو على المسئولين والموظفين وشاغلي الوظائف واجبة التسجيل لدى الهيئة في تلك الشركات </a:t>
            </a:r>
            <a:r>
              <a:rPr lang="ar-KW" sz="2000" dirty="0">
                <a:solidFill>
                  <a:srgbClr val="1F497D"/>
                </a:solidFill>
                <a:cs typeface="mohammad bold art 1" pitchFamily="2" charset="-78"/>
              </a:rPr>
              <a:t>في أي من الجهتين.</a:t>
            </a:r>
          </a:p>
          <a:p>
            <a:pPr marL="342900" lvl="0" indent="-342900" algn="just" rtl="1">
              <a:lnSpc>
                <a:spcPct val="125000"/>
              </a:lnSpc>
              <a:buFont typeface="+mj-lt"/>
              <a:buAutoNum type="arabicPeriod"/>
            </a:pPr>
            <a:r>
              <a:rPr lang="ar-KW" sz="2000" dirty="0" smtClean="0">
                <a:solidFill>
                  <a:srgbClr val="1F497D"/>
                </a:solidFill>
                <a:cs typeface="mohammad bold art 1" pitchFamily="2" charset="-78"/>
              </a:rPr>
              <a:t>تقوم </a:t>
            </a:r>
            <a:r>
              <a:rPr lang="ar-KW" sz="2000" dirty="0">
                <a:solidFill>
                  <a:srgbClr val="1F497D"/>
                </a:solidFill>
                <a:cs typeface="mohammad bold art 1" pitchFamily="2" charset="-78"/>
              </a:rPr>
              <a:t>الهيئة بإلزام الشركات الخاضعة لرقابتها بتضمين جداول الأعمال بند تلاوة العقوبات التي توقيعها على الشركة أو أي من المسئولين والموظفين فيها.</a:t>
            </a:r>
          </a:p>
          <a:p>
            <a:pPr lvl="0" algn="just" rtl="1">
              <a:lnSpc>
                <a:spcPct val="125000"/>
              </a:lnSpc>
            </a:pPr>
            <a:endParaRPr lang="ar-KW" sz="2000" dirty="0">
              <a:solidFill>
                <a:srgbClr val="1F497D"/>
              </a:solidFill>
              <a:cs typeface="mohammad bold art 1" pitchFamily="2" charset="-78"/>
            </a:endParaRPr>
          </a:p>
          <a:p>
            <a:pPr lvl="0" algn="just" rtl="1"/>
            <a:endParaRPr lang="ar-KW" dirty="0">
              <a:solidFill>
                <a:srgbClr val="1F497D"/>
              </a:solidFill>
              <a:cs typeface="mohammad bold art 1" pitchFamily="2" charset="-78"/>
            </a:endParaRPr>
          </a:p>
        </p:txBody>
      </p:sp>
    </p:spTree>
    <p:extLst>
      <p:ext uri="{BB962C8B-B14F-4D97-AF65-F5344CB8AC3E}">
        <p14:creationId xmlns:p14="http://schemas.microsoft.com/office/powerpoint/2010/main" val="1034660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dirty="0" smtClean="0">
                <a:solidFill>
                  <a:schemeClr val="tx2"/>
                </a:solidFill>
                <a:cs typeface="mohammad bold art 1" pitchFamily="2" charset="-78"/>
              </a:rPr>
              <a:t>جدول أعمال الورشة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611560" y="1268760"/>
            <a:ext cx="7869560" cy="4885402"/>
          </a:xfrm>
        </p:spPr>
        <p:txBody>
          <a:bodyPr>
            <a:noAutofit/>
          </a:bodyPr>
          <a:lstStyle/>
          <a:p>
            <a:pPr lvl="0" algn="just" rtl="1" fontAlgn="base">
              <a:spcBef>
                <a:spcPct val="0"/>
              </a:spcBef>
              <a:spcAft>
                <a:spcPts val="600"/>
              </a:spcAft>
            </a:pPr>
            <a:endParaRPr lang="en-US" sz="1100" b="1" dirty="0" smtClean="0">
              <a:solidFill>
                <a:schemeClr val="tx2"/>
              </a:solidFill>
              <a:latin typeface="Calibri" pitchFamily="34" charset="0"/>
              <a:cs typeface="mohammad bold art 1" pitchFamily="2" charset="-78"/>
            </a:endParaRPr>
          </a:p>
          <a:p>
            <a:pPr lvl="0" algn="just" rtl="1" fontAlgn="base">
              <a:spcBef>
                <a:spcPct val="0"/>
              </a:spcBef>
              <a:spcAft>
                <a:spcPts val="600"/>
              </a:spcAft>
            </a:pPr>
            <a:r>
              <a:rPr lang="ar-KW" sz="2800" b="1" dirty="0" smtClean="0">
                <a:solidFill>
                  <a:schemeClr val="tx2"/>
                </a:solidFill>
                <a:latin typeface="Calibri" pitchFamily="34" charset="0"/>
                <a:cs typeface="mohammad bold art 1" pitchFamily="2" charset="-78"/>
              </a:rPr>
              <a:t>مقدمة</a:t>
            </a:r>
          </a:p>
          <a:p>
            <a:pPr lvl="0" algn="just" rtl="1" fontAlgn="base">
              <a:spcBef>
                <a:spcPct val="0"/>
              </a:spcBef>
              <a:spcAft>
                <a:spcPts val="600"/>
              </a:spcAft>
            </a:pPr>
            <a:r>
              <a:rPr lang="ar-KW" sz="2800" b="1" dirty="0">
                <a:solidFill>
                  <a:schemeClr val="tx2"/>
                </a:solidFill>
                <a:latin typeface="Calibri" pitchFamily="34" charset="0"/>
                <a:cs typeface="mohammad bold art 1" pitchFamily="2" charset="-78"/>
              </a:rPr>
              <a:t>تكليف هيئة أسواق المال</a:t>
            </a:r>
          </a:p>
          <a:p>
            <a:pPr lvl="0" algn="just" rtl="1" fontAlgn="base">
              <a:spcBef>
                <a:spcPct val="0"/>
              </a:spcBef>
              <a:spcAft>
                <a:spcPts val="600"/>
              </a:spcAft>
            </a:pPr>
            <a:r>
              <a:rPr lang="ar-KW" sz="2800" b="1" dirty="0">
                <a:solidFill>
                  <a:schemeClr val="tx2"/>
                </a:solidFill>
                <a:latin typeface="Calibri" pitchFamily="34" charset="0"/>
                <a:cs typeface="mohammad bold art 1" pitchFamily="2" charset="-78"/>
              </a:rPr>
              <a:t>نطاق التطبيق</a:t>
            </a:r>
          </a:p>
          <a:p>
            <a:pPr lvl="0" algn="just" rtl="1" fontAlgn="base">
              <a:spcBef>
                <a:spcPct val="0"/>
              </a:spcBef>
              <a:spcAft>
                <a:spcPts val="600"/>
              </a:spcAft>
            </a:pPr>
            <a:r>
              <a:rPr lang="ar-KW" sz="2800" b="1" dirty="0" smtClean="0">
                <a:solidFill>
                  <a:schemeClr val="tx2"/>
                </a:solidFill>
                <a:latin typeface="Calibri" pitchFamily="34" charset="0"/>
                <a:cs typeface="mohammad bold art 1" pitchFamily="2" charset="-78"/>
              </a:rPr>
              <a:t>التعريفات</a:t>
            </a:r>
          </a:p>
          <a:p>
            <a:pPr lvl="0" algn="just" rtl="1" fontAlgn="base">
              <a:spcBef>
                <a:spcPct val="0"/>
              </a:spcBef>
              <a:spcAft>
                <a:spcPts val="600"/>
              </a:spcAft>
            </a:pPr>
            <a:r>
              <a:rPr lang="ar-KW" sz="2800" b="1" dirty="0" smtClean="0">
                <a:solidFill>
                  <a:schemeClr val="tx2"/>
                </a:solidFill>
                <a:latin typeface="Calibri" pitchFamily="34" charset="0"/>
                <a:cs typeface="mohammad bold art 1" pitchFamily="2" charset="-78"/>
              </a:rPr>
              <a:t>مجالات الأعمال: </a:t>
            </a:r>
          </a:p>
          <a:p>
            <a:pPr marL="895350" lvl="0" indent="-266700" algn="just" defTabSz="806450" rtl="1" fontAlgn="base">
              <a:spcBef>
                <a:spcPct val="0"/>
              </a:spcBef>
              <a:spcAft>
                <a:spcPts val="600"/>
              </a:spcAft>
              <a:buFont typeface="+mj-lt"/>
              <a:buAutoNum type="arabicPeriod"/>
              <a:tabLst>
                <a:tab pos="895350" algn="l"/>
              </a:tabLst>
            </a:pPr>
            <a:r>
              <a:rPr lang="ar-KW" sz="2400" dirty="0" smtClean="0">
                <a:solidFill>
                  <a:schemeClr val="tx2">
                    <a:lumMod val="75000"/>
                  </a:schemeClr>
                </a:solidFill>
                <a:latin typeface="Calibri" pitchFamily="34" charset="0"/>
                <a:cs typeface="mohammad bold art 1" pitchFamily="2" charset="-78"/>
              </a:rPr>
              <a:t>القسم الأول : الشركات المرخص لها</a:t>
            </a:r>
          </a:p>
          <a:p>
            <a:pPr marL="895350" lvl="0" indent="-266700" algn="just" defTabSz="806450" rtl="1" fontAlgn="base">
              <a:spcBef>
                <a:spcPct val="0"/>
              </a:spcBef>
              <a:spcAft>
                <a:spcPts val="600"/>
              </a:spcAft>
              <a:buFont typeface="+mj-lt"/>
              <a:buAutoNum type="arabicPeriod"/>
              <a:tabLst>
                <a:tab pos="895350" algn="l"/>
              </a:tabLst>
            </a:pPr>
            <a:r>
              <a:rPr lang="ar-KW" sz="2400" dirty="0" smtClean="0">
                <a:solidFill>
                  <a:schemeClr val="tx2">
                    <a:lumMod val="75000"/>
                  </a:schemeClr>
                </a:solidFill>
                <a:latin typeface="Calibri" pitchFamily="34" charset="0"/>
                <a:cs typeface="mohammad bold art 1" pitchFamily="2" charset="-78"/>
              </a:rPr>
              <a:t>القسم الثاني: الشركات المدرجة</a:t>
            </a:r>
          </a:p>
          <a:p>
            <a:pPr marL="895350" lvl="0" indent="-266700" algn="just" defTabSz="806450" rtl="1" fontAlgn="base">
              <a:spcBef>
                <a:spcPct val="0"/>
              </a:spcBef>
              <a:spcAft>
                <a:spcPts val="600"/>
              </a:spcAft>
              <a:buFont typeface="+mj-lt"/>
              <a:buAutoNum type="arabicPeriod"/>
              <a:tabLst>
                <a:tab pos="895350" algn="l"/>
              </a:tabLst>
            </a:pPr>
            <a:r>
              <a:rPr lang="ar-KW" sz="2400" dirty="0" smtClean="0">
                <a:solidFill>
                  <a:schemeClr val="tx2">
                    <a:lumMod val="75000"/>
                  </a:schemeClr>
                </a:solidFill>
                <a:latin typeface="Calibri" pitchFamily="34" charset="0"/>
                <a:cs typeface="mohammad bold art 1" pitchFamily="2" charset="-78"/>
              </a:rPr>
              <a:t>القسم الثالث: الشركات غير المدرجة</a:t>
            </a:r>
          </a:p>
          <a:p>
            <a:pPr marL="895350" lvl="0" indent="-266700" algn="just" defTabSz="806450" rtl="1" fontAlgn="base">
              <a:spcBef>
                <a:spcPct val="0"/>
              </a:spcBef>
              <a:spcAft>
                <a:spcPts val="600"/>
              </a:spcAft>
              <a:buFont typeface="+mj-lt"/>
              <a:buAutoNum type="arabicPeriod"/>
              <a:tabLst>
                <a:tab pos="895350" algn="l"/>
              </a:tabLst>
            </a:pPr>
            <a:r>
              <a:rPr lang="ar-KW" sz="2400" dirty="0" smtClean="0">
                <a:solidFill>
                  <a:schemeClr val="tx2">
                    <a:lumMod val="75000"/>
                  </a:schemeClr>
                </a:solidFill>
                <a:latin typeface="Calibri" pitchFamily="34" charset="0"/>
                <a:cs typeface="mohammad bold art 1" pitchFamily="2" charset="-78"/>
              </a:rPr>
              <a:t>القسم الرابع : بنود عامة</a:t>
            </a:r>
            <a:endParaRPr lang="ar-KW" sz="2400" dirty="0">
              <a:solidFill>
                <a:schemeClr val="tx2">
                  <a:lumMod val="75000"/>
                </a:schemeClr>
              </a:solidFill>
              <a:latin typeface="Calibri" pitchFamily="34" charset="0"/>
              <a:cs typeface="mohammad bold art 1" pitchFamily="2" charset="-78"/>
            </a:endParaRPr>
          </a:p>
          <a:p>
            <a:pPr lvl="0" algn="just" rtl="1" fontAlgn="base">
              <a:spcBef>
                <a:spcPct val="0"/>
              </a:spcBef>
              <a:spcAft>
                <a:spcPts val="600"/>
              </a:spcAft>
            </a:pPr>
            <a:endParaRPr lang="ar-KW" sz="24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2</a:t>
            </a:fld>
            <a:endParaRPr lang="en-US" dirty="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a:t>
            </a:r>
            <a:r>
              <a:rPr lang="ar-KW" sz="2400" dirty="0" smtClean="0">
                <a:solidFill>
                  <a:srgbClr val="1F497D"/>
                </a:solidFill>
                <a:latin typeface="Sakkal Majalla" pitchFamily="2" charset="-78"/>
                <a:cs typeface="mohammad bold art 1" pitchFamily="2" charset="-78"/>
              </a:rPr>
              <a:t>(بنود عامة)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1972816"/>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20</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4988" y="1772816"/>
            <a:ext cx="8001000" cy="5316840"/>
          </a:xfrm>
          <a:prstGeom prst="rect">
            <a:avLst/>
          </a:prstGeom>
          <a:noFill/>
        </p:spPr>
        <p:txBody>
          <a:bodyPr wrap="square" rtlCol="0">
            <a:spAutoFit/>
          </a:bodyPr>
          <a:lstStyle/>
          <a:p>
            <a:pPr lvl="0" algn="r" rtl="1"/>
            <a:r>
              <a:rPr lang="ar-KW" sz="2200" b="1" u="sng" dirty="0" smtClean="0">
                <a:solidFill>
                  <a:srgbClr val="1F497D"/>
                </a:solidFill>
                <a:cs typeface="mohammad bold art 1" pitchFamily="2" charset="-78"/>
              </a:rPr>
              <a:t>ثالثاً: المراسلات والتعديلات:</a:t>
            </a:r>
          </a:p>
          <a:p>
            <a:pPr lvl="0" algn="r" rtl="1"/>
            <a:endParaRPr lang="ar-KW" sz="2200" b="1" u="sng" dirty="0" smtClean="0">
              <a:solidFill>
                <a:srgbClr val="1F497D"/>
              </a:solidFill>
              <a:cs typeface="mohammad bold art 1" pitchFamily="2" charset="-78"/>
            </a:endParaRPr>
          </a:p>
          <a:p>
            <a:pPr marL="342900" indent="-342900" algn="just" rtl="1">
              <a:lnSpc>
                <a:spcPct val="125000"/>
              </a:lnSpc>
              <a:buFont typeface="+mj-lt"/>
              <a:buAutoNum type="arabicPeriod"/>
            </a:pPr>
            <a:r>
              <a:rPr lang="ar-KW" sz="2000" dirty="0" smtClean="0">
                <a:solidFill>
                  <a:srgbClr val="1F497D"/>
                </a:solidFill>
                <a:cs typeface="mohammad bold art 1" pitchFamily="2" charset="-78"/>
              </a:rPr>
              <a:t>يتم تبادل المكاتبات بين الهيئة والوزارة من خلال المستويات الإدارية المعتمدة بكلا الجهتين، على أن يتم التنسيق بين الجهتين بشأن نظام الربط الإلكتروني وذلك لتسهيل إجراءات العمل.</a:t>
            </a:r>
          </a:p>
          <a:p>
            <a:pPr marL="342900" indent="-342900" algn="just" rtl="1">
              <a:lnSpc>
                <a:spcPct val="125000"/>
              </a:lnSpc>
              <a:buFont typeface="+mj-lt"/>
              <a:buAutoNum type="arabicPeriod"/>
            </a:pPr>
            <a:r>
              <a:rPr lang="ar-KW" sz="2000" dirty="0" smtClean="0">
                <a:solidFill>
                  <a:srgbClr val="1F497D"/>
                </a:solidFill>
                <a:cs typeface="mohammad bold art 1" pitchFamily="2" charset="-78"/>
              </a:rPr>
              <a:t>يعمل بهذه المذكرة اعتبارا من تاريخ توقيعها مع مراجعتها بشكل دوري مع إمكانية إدخال أية تعديلات قد تستلزم الحاجة إليها بما يحقق المصلحة العامة على أن يكون أي تعديل بناءً على اتفاق مكتوب بين الطرفين.</a:t>
            </a:r>
          </a:p>
          <a:p>
            <a:pPr marL="342900" indent="-342900" algn="just" rtl="1">
              <a:lnSpc>
                <a:spcPct val="125000"/>
              </a:lnSpc>
              <a:buFont typeface="+mj-lt"/>
              <a:buAutoNum type="arabicPeriod"/>
            </a:pPr>
            <a:endParaRPr lang="ar-KW" sz="2000" dirty="0">
              <a:solidFill>
                <a:srgbClr val="1F497D"/>
              </a:solidFill>
              <a:cs typeface="mohammad bold art 1" pitchFamily="2" charset="-78"/>
            </a:endParaRPr>
          </a:p>
          <a:p>
            <a:pPr marL="342900" indent="-342900" algn="just" rtl="1">
              <a:lnSpc>
                <a:spcPct val="125000"/>
              </a:lnSpc>
              <a:buFont typeface="+mj-lt"/>
              <a:buAutoNum type="arabicPeriod"/>
            </a:pPr>
            <a:endParaRPr lang="ar-KW" sz="2000" dirty="0">
              <a:solidFill>
                <a:srgbClr val="1F497D"/>
              </a:solidFill>
              <a:cs typeface="mohammad bold art 1" pitchFamily="2" charset="-78"/>
            </a:endParaRPr>
          </a:p>
          <a:p>
            <a:pPr marL="285750" indent="-285750" algn="just" rtl="1">
              <a:lnSpc>
                <a:spcPct val="125000"/>
              </a:lnSpc>
              <a:buFont typeface="Arial" pitchFamily="34" charset="0"/>
              <a:buChar char="•"/>
            </a:pPr>
            <a:endParaRPr lang="ar-KW" sz="2000" dirty="0">
              <a:solidFill>
                <a:srgbClr val="1F497D"/>
              </a:solidFill>
              <a:cs typeface="mohammad bold art 1" pitchFamily="2" charset="-78"/>
            </a:endParaRPr>
          </a:p>
          <a:p>
            <a:pPr algn="just" rtl="1" fontAlgn="base">
              <a:spcBef>
                <a:spcPct val="20000"/>
              </a:spcBef>
              <a:spcAft>
                <a:spcPct val="0"/>
              </a:spcAft>
            </a:pPr>
            <a:endParaRPr lang="ar-KW" sz="2000" b="1" u="sng" dirty="0" smtClean="0">
              <a:solidFill>
                <a:srgbClr val="1F497D"/>
              </a:solidFill>
              <a:cs typeface="mohammad bold art 1" pitchFamily="2" charset="-78"/>
            </a:endParaRPr>
          </a:p>
          <a:p>
            <a:pPr marL="285750" indent="-285750" algn="r" rtl="1">
              <a:buFont typeface="Arial" pitchFamily="34" charset="0"/>
              <a:buChar char="•"/>
            </a:pPr>
            <a:endParaRPr lang="ar-KW" dirty="0">
              <a:solidFill>
                <a:srgbClr val="1F497D"/>
              </a:solidFill>
              <a:cs typeface="mohammad bold art 1" pitchFamily="2" charset="-78"/>
            </a:endParaRPr>
          </a:p>
          <a:p>
            <a:pPr marL="285750" indent="-285750" algn="r" rtl="1">
              <a:buFont typeface="Arial" pitchFamily="34" charset="0"/>
              <a:buChar char="•"/>
            </a:pPr>
            <a:endParaRPr lang="en-US" dirty="0">
              <a:solidFill>
                <a:srgbClr val="1F497D"/>
              </a:solidFill>
              <a:cs typeface="mohammad bold art 1" pitchFamily="2" charset="-78"/>
            </a:endParaRPr>
          </a:p>
        </p:txBody>
      </p:sp>
    </p:spTree>
    <p:extLst>
      <p:ext uri="{BB962C8B-B14F-4D97-AF65-F5344CB8AC3E}">
        <p14:creationId xmlns:p14="http://schemas.microsoft.com/office/powerpoint/2010/main" val="1034660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a:t>
            </a:r>
            <a:r>
              <a:rPr lang="ar-KW" sz="2400" dirty="0" smtClean="0">
                <a:solidFill>
                  <a:srgbClr val="1F497D"/>
                </a:solidFill>
                <a:latin typeface="Sakkal Majalla" pitchFamily="2" charset="-78"/>
                <a:cs typeface="mohammad bold art 1" pitchFamily="2" charset="-78"/>
              </a:rPr>
              <a:t>(بنود عامة)</a:t>
            </a:r>
            <a:endParaRPr lang="en-US" sz="3600"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21</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157" y="651643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5201" y="1295401"/>
            <a:ext cx="8208912" cy="5701561"/>
          </a:xfrm>
          <a:prstGeom prst="rect">
            <a:avLst/>
          </a:prstGeom>
          <a:noFill/>
        </p:spPr>
        <p:txBody>
          <a:bodyPr wrap="square" rtlCol="0">
            <a:spAutoFit/>
          </a:bodyPr>
          <a:lstStyle/>
          <a:p>
            <a:pPr lvl="0" algn="r" rtl="1"/>
            <a:r>
              <a:rPr lang="ar-KW" sz="2200" b="1" u="sng" dirty="0">
                <a:solidFill>
                  <a:srgbClr val="1F497D"/>
                </a:solidFill>
                <a:cs typeface="mohammad bold art 1" pitchFamily="2" charset="-78"/>
              </a:rPr>
              <a:t>رابعاً: إصدار السندات والصكوك:</a:t>
            </a:r>
          </a:p>
          <a:p>
            <a:pPr lvl="0" algn="r" rtl="1"/>
            <a:endParaRPr lang="ar-KW" sz="1050" b="1" u="sng" dirty="0">
              <a:solidFill>
                <a:srgbClr val="1F497D"/>
              </a:solidFill>
              <a:cs typeface="mohammad bold art 1" pitchFamily="2" charset="-78"/>
            </a:endParaRPr>
          </a:p>
          <a:p>
            <a:pPr marL="342900" lvl="0" indent="-342900" algn="just" rtl="1">
              <a:lnSpc>
                <a:spcPct val="125000"/>
              </a:lnSpc>
              <a:buFontTx/>
              <a:buAutoNum type="arabicPeriod"/>
            </a:pPr>
            <a:r>
              <a:rPr lang="ar-KW" sz="1900" dirty="0">
                <a:solidFill>
                  <a:srgbClr val="1F497D"/>
                </a:solidFill>
                <a:cs typeface="mohammad bold art 1" pitchFamily="2" charset="-78"/>
              </a:rPr>
              <a:t>تقدم</a:t>
            </a:r>
            <a:r>
              <a:rPr lang="ar-KW" sz="2000" dirty="0">
                <a:solidFill>
                  <a:srgbClr val="1F497D"/>
                </a:solidFill>
                <a:cs typeface="mohammad bold art 1" pitchFamily="2" charset="-78"/>
              </a:rPr>
              <a:t> </a:t>
            </a:r>
            <a:r>
              <a:rPr lang="ar-KW" sz="1900" dirty="0">
                <a:solidFill>
                  <a:srgbClr val="1F497D"/>
                </a:solidFill>
                <a:cs typeface="mohammad bold art 1" pitchFamily="2" charset="-78"/>
              </a:rPr>
              <a:t>الشركة الراغبة بإصدار السندات أو الصكوك طلب انعقاد الجمعية العمومية العادية للوزارة للموافقة و بدورها تقوم الوزارة بتحويل طلب انعقاد الجمعية </a:t>
            </a:r>
            <a:r>
              <a:rPr lang="ar-KW" sz="1900" dirty="0" smtClean="0">
                <a:solidFill>
                  <a:srgbClr val="1F497D"/>
                </a:solidFill>
                <a:cs typeface="mohammad bold art 1" pitchFamily="2" charset="-78"/>
              </a:rPr>
              <a:t>العمومية </a:t>
            </a:r>
            <a:r>
              <a:rPr lang="ar-KW" sz="1900" dirty="0">
                <a:solidFill>
                  <a:srgbClr val="1F497D"/>
                </a:solidFill>
                <a:cs typeface="mohammad bold art 1" pitchFamily="2" charset="-78"/>
              </a:rPr>
              <a:t>و جدول الأعمال و المستندات المطلوبة للهيئة حيث تقوم الهيئة بدراسة الطلب و إبداء الموافقة من عدمها و إرسال الرد للوزارة  لاستكمال إجراءات التأشير بالسجل التجاري.</a:t>
            </a:r>
          </a:p>
          <a:p>
            <a:pPr marL="342900" lvl="0" indent="-342900" algn="just" rtl="1">
              <a:lnSpc>
                <a:spcPct val="125000"/>
              </a:lnSpc>
              <a:buFont typeface="+mj-lt"/>
              <a:buAutoNum type="arabicPeriod"/>
            </a:pPr>
            <a:r>
              <a:rPr lang="ar-KW" sz="1900" dirty="0">
                <a:solidFill>
                  <a:srgbClr val="1F497D"/>
                </a:solidFill>
                <a:cs typeface="mohammad bold art 1" pitchFamily="2" charset="-78"/>
              </a:rPr>
              <a:t>تكون الهيئة هي الجهة الرقابية التي تختص بإجراءات إصدار السندات و </a:t>
            </a:r>
            <a:r>
              <a:rPr lang="ar-KW" sz="1900" dirty="0" smtClean="0">
                <a:solidFill>
                  <a:srgbClr val="1F497D"/>
                </a:solidFill>
                <a:cs typeface="mohammad bold art 1" pitchFamily="2" charset="-78"/>
              </a:rPr>
              <a:t>الصكوك و </a:t>
            </a:r>
            <a:r>
              <a:rPr lang="ar-KW" sz="1900" dirty="0">
                <a:solidFill>
                  <a:srgbClr val="1F497D"/>
                </a:solidFill>
                <a:cs typeface="mohammad bold art 1" pitchFamily="2" charset="-78"/>
              </a:rPr>
              <a:t>الإشراف عليها بما فيها الإشراف على الجمعيات العمومية لحملة السندات أو الصكوك.</a:t>
            </a:r>
          </a:p>
          <a:p>
            <a:pPr lvl="0" algn="just" rtl="1" fontAlgn="base">
              <a:spcBef>
                <a:spcPts val="290"/>
              </a:spcBef>
            </a:pPr>
            <a:endParaRPr lang="ar-KW" sz="800" b="1" u="sng" dirty="0" smtClean="0">
              <a:solidFill>
                <a:srgbClr val="1F497D"/>
              </a:solidFill>
              <a:cs typeface="mohammad bold art 1"/>
            </a:endParaRPr>
          </a:p>
          <a:p>
            <a:pPr lvl="0" algn="just" rtl="1" fontAlgn="base">
              <a:spcBef>
                <a:spcPts val="290"/>
              </a:spcBef>
            </a:pPr>
            <a:r>
              <a:rPr lang="ar-KW" sz="1900" b="1" u="sng" dirty="0" smtClean="0">
                <a:solidFill>
                  <a:srgbClr val="1F497D"/>
                </a:solidFill>
                <a:cs typeface="mohammad bold art 1"/>
              </a:rPr>
              <a:t>خامساًً: عمليات اندماج الأشخاص المرخص لهم أو الشركات المدرجة.</a:t>
            </a:r>
          </a:p>
          <a:p>
            <a:pPr lvl="0" algn="just" rtl="1" fontAlgn="base">
              <a:spcBef>
                <a:spcPts val="290"/>
              </a:spcBef>
            </a:pPr>
            <a:endParaRPr lang="ar-KW" sz="1050" b="1" u="sng" dirty="0" smtClean="0">
              <a:solidFill>
                <a:srgbClr val="1F497D"/>
              </a:solidFill>
              <a:cs typeface="mohammad bold art 1"/>
            </a:endParaRPr>
          </a:p>
          <a:p>
            <a:pPr lvl="0" algn="just" rtl="1"/>
            <a:r>
              <a:rPr lang="ar-KW" sz="2000" b="1" u="sng" dirty="0" smtClean="0">
                <a:solidFill>
                  <a:srgbClr val="1F497D"/>
                </a:solidFill>
                <a:cs typeface="mohammad bold art 1" pitchFamily="2" charset="-78"/>
              </a:rPr>
              <a:t>سادساً: حوكمة الشركات:</a:t>
            </a:r>
          </a:p>
          <a:p>
            <a:pPr lvl="0" algn="just" rtl="1">
              <a:lnSpc>
                <a:spcPct val="125000"/>
              </a:lnSpc>
            </a:pPr>
            <a:r>
              <a:rPr lang="ar-KW" dirty="0" smtClean="0">
                <a:solidFill>
                  <a:srgbClr val="1F497D"/>
                </a:solidFill>
                <a:cs typeface="mohammad bold art 1" pitchFamily="2" charset="-78"/>
              </a:rPr>
              <a:t>تختص الهيئة بإصدار قواعد حوكمة الشركات المرخص لها كما تختص بإصدار قواعد حوكمة الشركات المدرجة بالتنسيق مع الوزارة. وتختص الوزارة بإصدار قواعد الحوكمة لما دون ذلك</a:t>
            </a:r>
          </a:p>
          <a:p>
            <a:pPr lvl="0" algn="just" rtl="1" fontAlgn="base">
              <a:spcBef>
                <a:spcPts val="290"/>
              </a:spcBef>
            </a:pPr>
            <a:endParaRPr lang="en-US" sz="1900" dirty="0" smtClean="0">
              <a:solidFill>
                <a:prstClr val="black"/>
              </a:solidFill>
              <a:latin typeface="Times New Roman"/>
              <a:ea typeface="Times New Roman"/>
            </a:endParaRPr>
          </a:p>
          <a:p>
            <a:pPr marL="228600" lvl="0" indent="-228600" algn="just" rtl="1" fontAlgn="base">
              <a:spcBef>
                <a:spcPts val="290"/>
              </a:spcBef>
              <a:buFont typeface="+mj-lt"/>
              <a:buAutoNum type="arabicPeriod"/>
            </a:pPr>
            <a:endParaRPr lang="ar-KW" sz="800" dirty="0" smtClean="0">
              <a:solidFill>
                <a:srgbClr val="1F497D"/>
              </a:solidFill>
              <a:cs typeface="mohammad bold art 1"/>
            </a:endParaRPr>
          </a:p>
        </p:txBody>
      </p:sp>
    </p:spTree>
    <p:extLst>
      <p:ext uri="{BB962C8B-B14F-4D97-AF65-F5344CB8AC3E}">
        <p14:creationId xmlns:p14="http://schemas.microsoft.com/office/powerpoint/2010/main" val="2920861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dirty="0">
                <a:solidFill>
                  <a:srgbClr val="1F497D"/>
                </a:solidFill>
                <a:latin typeface="Sakkal Majalla" pitchFamily="2" charset="-78"/>
                <a:cs typeface="mohammad bold art 1" pitchFamily="2" charset="-78"/>
              </a:rPr>
              <a:t>مجالات الأعمال </a:t>
            </a:r>
            <a:r>
              <a:rPr lang="ar-KW" sz="2400" dirty="0" smtClean="0">
                <a:solidFill>
                  <a:srgbClr val="1F497D"/>
                </a:solidFill>
                <a:latin typeface="Sakkal Majalla" pitchFamily="2" charset="-78"/>
                <a:cs typeface="mohammad bold art 1" pitchFamily="2" charset="-78"/>
              </a:rPr>
              <a:t>(بنود عامة)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1"/>
            <a:ext cx="8229600" cy="1972816"/>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22</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64365" y="1556792"/>
            <a:ext cx="8280920" cy="4493538"/>
          </a:xfrm>
          <a:prstGeom prst="rect">
            <a:avLst/>
          </a:prstGeom>
          <a:noFill/>
        </p:spPr>
        <p:txBody>
          <a:bodyPr wrap="square" rtlCol="0">
            <a:spAutoFit/>
          </a:bodyPr>
          <a:lstStyle/>
          <a:p>
            <a:pPr algn="just" rtl="1"/>
            <a:endParaRPr lang="ar-KW" sz="2400" b="1" u="sng" dirty="0" smtClean="0">
              <a:solidFill>
                <a:srgbClr val="1F497D"/>
              </a:solidFill>
              <a:cs typeface="mohammad bold art 1" pitchFamily="2" charset="-78"/>
            </a:endParaRPr>
          </a:p>
          <a:p>
            <a:pPr algn="just" rtl="1"/>
            <a:r>
              <a:rPr lang="ar-KW" sz="2200" b="1" u="sng" dirty="0" smtClean="0">
                <a:solidFill>
                  <a:srgbClr val="1F497D"/>
                </a:solidFill>
                <a:cs typeface="mohammad bold art 1" pitchFamily="2" charset="-78"/>
              </a:rPr>
              <a:t>سابعاً: اللوائح والتعليمات والقرارات المتعلقة بأنشطة الأوراق المالية.</a:t>
            </a:r>
          </a:p>
          <a:p>
            <a:pPr algn="just" rtl="1"/>
            <a:endParaRPr lang="ar-KW" sz="800" b="1" u="sng" dirty="0" smtClean="0">
              <a:solidFill>
                <a:srgbClr val="1F497D"/>
              </a:solidFill>
              <a:cs typeface="mohammad bold art 1" pitchFamily="2" charset="-78"/>
            </a:endParaRPr>
          </a:p>
          <a:p>
            <a:pPr algn="just" rtl="1"/>
            <a:r>
              <a:rPr lang="ar-KW" sz="2000" dirty="0" smtClean="0">
                <a:solidFill>
                  <a:srgbClr val="1F497D"/>
                </a:solidFill>
                <a:cs typeface="mohammad bold art 1" pitchFamily="2" charset="-78"/>
              </a:rPr>
              <a:t>تختص </a:t>
            </a:r>
            <a:r>
              <a:rPr lang="ar-KW" sz="2000" dirty="0">
                <a:solidFill>
                  <a:srgbClr val="1F497D"/>
                </a:solidFill>
                <a:cs typeface="mohammad bold art 1" pitchFamily="2" charset="-78"/>
              </a:rPr>
              <a:t>الهيئة بإصدار اللوائح والتعليمات والقرارات المتعلقة بأنشطة الأوراق </a:t>
            </a:r>
            <a:r>
              <a:rPr lang="ar-KW" sz="2000" dirty="0" smtClean="0">
                <a:solidFill>
                  <a:srgbClr val="1F497D"/>
                </a:solidFill>
                <a:cs typeface="mohammad bold art 1" pitchFamily="2" charset="-78"/>
              </a:rPr>
              <a:t>المالية، وعلى الوزارة في حالة الإقدام على إصدار لوائح أو تعليمات أو قرارات ستؤثر على نشاط الأوراق المالية التنسيق مع الهيئة قبل إصدارها.</a:t>
            </a:r>
          </a:p>
          <a:p>
            <a:pPr algn="just" rtl="1"/>
            <a:endParaRPr lang="ar-KW" sz="2400" dirty="0" smtClean="0">
              <a:solidFill>
                <a:srgbClr val="1F497D"/>
              </a:solidFill>
              <a:cs typeface="mohammad bold art 1" pitchFamily="2" charset="-78"/>
            </a:endParaRPr>
          </a:p>
          <a:p>
            <a:pPr algn="just" rtl="1"/>
            <a:r>
              <a:rPr lang="ar-KW" sz="2200" b="1" u="sng" dirty="0" smtClean="0">
                <a:solidFill>
                  <a:srgbClr val="1F497D"/>
                </a:solidFill>
                <a:cs typeface="mohammad bold art 1" pitchFamily="2" charset="-78"/>
              </a:rPr>
              <a:t>ثامناً: تحدد كلاً من الوزارة والهيئة فريق عمل من جانبها يتولى تنفيذ هذه المذكرة.</a:t>
            </a:r>
          </a:p>
          <a:p>
            <a:pPr algn="just" rtl="1"/>
            <a:endParaRPr lang="ar-KW" sz="2400" b="1" u="sng" dirty="0" smtClean="0">
              <a:solidFill>
                <a:srgbClr val="1F497D"/>
              </a:solidFill>
              <a:cs typeface="mohammad bold art 1" pitchFamily="2" charset="-78"/>
            </a:endParaRPr>
          </a:p>
          <a:p>
            <a:pPr algn="just" rtl="1"/>
            <a:r>
              <a:rPr lang="ar-KW" sz="2200" b="1" u="sng" dirty="0" smtClean="0">
                <a:solidFill>
                  <a:srgbClr val="1F497D"/>
                </a:solidFill>
                <a:cs typeface="mohammad bold art 1" pitchFamily="2" charset="-78"/>
              </a:rPr>
              <a:t>تاسعاً: تسري أحكام هذه المذكرة من تاريخ توقيعها وعلى المختصين بالوزارة و الهيئة تنفيذ ما جاء بها.</a:t>
            </a:r>
          </a:p>
          <a:p>
            <a:pPr algn="just" rtl="1"/>
            <a:endParaRPr lang="ar-KW" dirty="0">
              <a:solidFill>
                <a:srgbClr val="1F497D"/>
              </a:solidFill>
              <a:cs typeface="mohammad bold art 1" pitchFamily="2" charset="-78"/>
            </a:endParaRPr>
          </a:p>
          <a:p>
            <a:pPr algn="just" rtl="1"/>
            <a:endParaRPr lang="ar-KW" dirty="0">
              <a:solidFill>
                <a:srgbClr val="1F497D"/>
              </a:solidFill>
              <a:cs typeface="mohammad bold art 1" pitchFamily="2" charset="-78"/>
            </a:endParaRPr>
          </a:p>
        </p:txBody>
      </p:sp>
    </p:spTree>
    <p:extLst>
      <p:ext uri="{BB962C8B-B14F-4D97-AF65-F5344CB8AC3E}">
        <p14:creationId xmlns:p14="http://schemas.microsoft.com/office/powerpoint/2010/main" val="39819582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216988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smtClean="0">
                <a:solidFill>
                  <a:schemeClr val="tx2"/>
                </a:solidFill>
                <a:latin typeface="Sakkal Majalla" pitchFamily="2" charset="-78"/>
                <a:cs typeface="mohammad bold art 1" pitchFamily="2" charset="-78"/>
              </a:rPr>
              <a:t>مقدمة: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3</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139" y="6222618"/>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18878" y="1844824"/>
            <a:ext cx="8015522" cy="3285515"/>
          </a:xfrm>
          <a:prstGeom prst="rect">
            <a:avLst/>
          </a:prstGeom>
          <a:noFill/>
        </p:spPr>
        <p:txBody>
          <a:bodyPr wrap="square" rtlCol="0">
            <a:spAutoFit/>
          </a:bodyPr>
          <a:lstStyle/>
          <a:p>
            <a:pPr algn="just" rtl="1">
              <a:lnSpc>
                <a:spcPct val="150000"/>
              </a:lnSpc>
              <a:spcAft>
                <a:spcPts val="0"/>
              </a:spcAft>
              <a:tabLst>
                <a:tab pos="88900" algn="l"/>
                <a:tab pos="628650" algn="l"/>
                <a:tab pos="895350" algn="l"/>
              </a:tabLst>
            </a:pPr>
            <a:r>
              <a:rPr lang="ar-KW" sz="2000" dirty="0">
                <a:solidFill>
                  <a:srgbClr val="17375E"/>
                </a:solidFill>
                <a:cs typeface="mohammad bold art 1"/>
              </a:rPr>
              <a:t>لا شك أن توقيع مذكرة </a:t>
            </a:r>
            <a:r>
              <a:rPr lang="ar-KW" sz="2000" dirty="0" smtClean="0">
                <a:solidFill>
                  <a:srgbClr val="17375E"/>
                </a:solidFill>
                <a:cs typeface="mohammad bold art 1"/>
              </a:rPr>
              <a:t>تفاهم </a:t>
            </a:r>
            <a:r>
              <a:rPr lang="ar-KW" sz="2000" dirty="0">
                <a:solidFill>
                  <a:srgbClr val="17375E"/>
                </a:solidFill>
                <a:cs typeface="mohammad bold art 1"/>
              </a:rPr>
              <a:t>بشأن تنسيق التعاون بين وزارة التجارة والصناعة و هيئة أسواق المال يعد خطوة من ضمن منظومة متكاملة يتم </a:t>
            </a:r>
            <a:r>
              <a:rPr lang="ar-KW" sz="2000" dirty="0" smtClean="0">
                <a:solidFill>
                  <a:srgbClr val="17375E"/>
                </a:solidFill>
                <a:cs typeface="mohammad bold art 1"/>
              </a:rPr>
              <a:t>الإعداد </a:t>
            </a:r>
            <a:r>
              <a:rPr lang="ar-KW" sz="2000" dirty="0">
                <a:solidFill>
                  <a:srgbClr val="17375E"/>
                </a:solidFill>
                <a:cs typeface="mohammad bold art 1"/>
              </a:rPr>
              <a:t>لها لتقليص الدورة المستندية في الكويت وفك التشابك الرقابي على الشركات </a:t>
            </a:r>
            <a:r>
              <a:rPr lang="ar-KW" sz="2000" dirty="0" smtClean="0">
                <a:solidFill>
                  <a:srgbClr val="17375E"/>
                </a:solidFill>
                <a:cs typeface="mohammad bold art 1"/>
              </a:rPr>
              <a:t>المساهمة، </a:t>
            </a:r>
            <a:r>
              <a:rPr lang="ar-KW" sz="2000" dirty="0">
                <a:solidFill>
                  <a:srgbClr val="17375E"/>
                </a:solidFill>
                <a:cs typeface="mohammad bold art 1"/>
              </a:rPr>
              <a:t>فبدلاً من أن يتم تدقيق المستند في السابق بكلا </a:t>
            </a:r>
            <a:r>
              <a:rPr lang="ar-KW" sz="2000" dirty="0" smtClean="0">
                <a:solidFill>
                  <a:srgbClr val="17375E"/>
                </a:solidFill>
                <a:cs typeface="mohammad bold art 1"/>
              </a:rPr>
              <a:t>الجهتين، </a:t>
            </a:r>
            <a:r>
              <a:rPr lang="ar-KW" sz="2000" dirty="0">
                <a:solidFill>
                  <a:srgbClr val="17375E"/>
                </a:solidFill>
                <a:cs typeface="mohammad bold art 1"/>
              </a:rPr>
              <a:t>أصبحت الهيئة هي الجهة الرقابية على </a:t>
            </a:r>
            <a:r>
              <a:rPr lang="ar-KW" sz="2000" dirty="0" smtClean="0">
                <a:solidFill>
                  <a:srgbClr val="17375E"/>
                </a:solidFill>
                <a:cs typeface="mohammad bold art 1"/>
              </a:rPr>
              <a:t>الشركات المرخص لها مزاولة نشاط الأوراق المالية والشركات </a:t>
            </a:r>
            <a:r>
              <a:rPr lang="ar-KW" sz="2000" dirty="0">
                <a:solidFill>
                  <a:srgbClr val="17375E"/>
                </a:solidFill>
                <a:cs typeface="mohammad bold art 1"/>
              </a:rPr>
              <a:t>المدرجة، أما </a:t>
            </a:r>
            <a:r>
              <a:rPr lang="ar-KW" sz="2000" dirty="0" smtClean="0">
                <a:solidFill>
                  <a:srgbClr val="17375E"/>
                </a:solidFill>
                <a:cs typeface="mohammad bold art 1"/>
              </a:rPr>
              <a:t>الشركات غير المرخص لها و الشركات </a:t>
            </a:r>
            <a:r>
              <a:rPr lang="ar-KW" sz="2000" dirty="0">
                <a:solidFill>
                  <a:srgbClr val="17375E"/>
                </a:solidFill>
                <a:cs typeface="mohammad bold art 1"/>
              </a:rPr>
              <a:t>غير المدرجة </a:t>
            </a:r>
            <a:r>
              <a:rPr lang="ar-KW" sz="2000" dirty="0" smtClean="0">
                <a:solidFill>
                  <a:srgbClr val="17375E"/>
                </a:solidFill>
                <a:cs typeface="mohammad bold art 1"/>
              </a:rPr>
              <a:t>فتظل </a:t>
            </a:r>
            <a:r>
              <a:rPr lang="ar-KW" sz="2000" dirty="0">
                <a:solidFill>
                  <a:srgbClr val="17375E"/>
                </a:solidFill>
                <a:cs typeface="mohammad bold art 1"/>
              </a:rPr>
              <a:t>تحت رقابة ومتابعة وزارة التجارة والصناعة.</a:t>
            </a:r>
            <a:endParaRPr lang="en-US" sz="2000" dirty="0">
              <a:effectLst/>
              <a:latin typeface="Times New Roman"/>
              <a:ea typeface="Times New Roman"/>
            </a:endParaRPr>
          </a:p>
        </p:txBody>
      </p:sp>
    </p:spTree>
    <p:extLst>
      <p:ext uri="{BB962C8B-B14F-4D97-AF65-F5344CB8AC3E}">
        <p14:creationId xmlns:p14="http://schemas.microsoft.com/office/powerpoint/2010/main" val="304026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2938" y="1700808"/>
            <a:ext cx="5445406" cy="3240359"/>
          </a:xfrm>
        </p:spPr>
        <p:txBody>
          <a:bodyPr>
            <a:normAutofit/>
          </a:bodyPr>
          <a:lstStyle/>
          <a:p>
            <a:pPr rtl="1"/>
            <a:r>
              <a:rPr lang="ar-KW" sz="6600" dirty="0">
                <a:solidFill>
                  <a:srgbClr val="1F497D"/>
                </a:solidFill>
                <a:cs typeface="mohammad bold art 1" pitchFamily="2" charset="-78"/>
              </a:rPr>
              <a:t>تكليف هيئة </a:t>
            </a:r>
            <a:r>
              <a:rPr lang="ar-KW" sz="6600" dirty="0" smtClean="0">
                <a:solidFill>
                  <a:srgbClr val="1F497D"/>
                </a:solidFill>
                <a:cs typeface="mohammad bold art 1" pitchFamily="2" charset="-78"/>
              </a:rPr>
              <a:t/>
            </a:r>
            <a:br>
              <a:rPr lang="ar-KW" sz="6600" dirty="0" smtClean="0">
                <a:solidFill>
                  <a:srgbClr val="1F497D"/>
                </a:solidFill>
                <a:cs typeface="mohammad bold art 1" pitchFamily="2" charset="-78"/>
              </a:rPr>
            </a:br>
            <a:r>
              <a:rPr lang="ar-KW" sz="6600" dirty="0" smtClean="0">
                <a:solidFill>
                  <a:srgbClr val="1F497D"/>
                </a:solidFill>
                <a:cs typeface="mohammad bold art 1" pitchFamily="2" charset="-78"/>
              </a:rPr>
              <a:t>أسواق </a:t>
            </a:r>
            <a:r>
              <a:rPr lang="ar-KW" sz="6600" dirty="0">
                <a:solidFill>
                  <a:srgbClr val="1F497D"/>
                </a:solidFill>
                <a:cs typeface="mohammad bold art 1" pitchFamily="2" charset="-78"/>
              </a:rPr>
              <a:t>المال</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274638"/>
            <a:ext cx="6408712" cy="1143000"/>
          </a:xfrm>
        </p:spPr>
        <p:txBody>
          <a:bodyPr>
            <a:normAutofit/>
          </a:bodyPr>
          <a:lstStyle/>
          <a:p>
            <a:pPr lvl="0" algn="r" rtl="1" fontAlgn="base">
              <a:spcAft>
                <a:spcPct val="0"/>
              </a:spcAft>
            </a:pPr>
            <a:r>
              <a:rPr lang="ar-KW" sz="2200" b="1" dirty="0">
                <a:solidFill>
                  <a:schemeClr val="tx2"/>
                </a:solidFill>
                <a:latin typeface="Sakkal Majalla" pitchFamily="2" charset="-78"/>
                <a:cs typeface="mohammad bold art 1" pitchFamily="2" charset="-78"/>
              </a:rPr>
              <a:t>مادة </a:t>
            </a:r>
            <a:r>
              <a:rPr lang="ar-KW" sz="2200" b="1" dirty="0" smtClean="0">
                <a:solidFill>
                  <a:schemeClr val="tx2"/>
                </a:solidFill>
                <a:latin typeface="Sakkal Majalla" pitchFamily="2" charset="-78"/>
                <a:cs typeface="mohammad bold art 1" pitchFamily="2" charset="-78"/>
              </a:rPr>
              <a:t>(</a:t>
            </a:r>
            <a:r>
              <a:rPr lang="en-US" sz="2200" b="1" dirty="0" smtClean="0">
                <a:solidFill>
                  <a:schemeClr val="tx2"/>
                </a:solidFill>
                <a:latin typeface="Sakkal Majalla" pitchFamily="2" charset="-78"/>
                <a:cs typeface="mohammad bold art 1" pitchFamily="2" charset="-78"/>
              </a:rPr>
              <a:t>21</a:t>
            </a:r>
            <a:r>
              <a:rPr lang="ar-KW" sz="2200" b="1" dirty="0" smtClean="0">
                <a:solidFill>
                  <a:schemeClr val="tx2"/>
                </a:solidFill>
                <a:latin typeface="Sakkal Majalla" pitchFamily="2" charset="-78"/>
                <a:cs typeface="mohammad bold art 1" pitchFamily="2" charset="-78"/>
              </a:rPr>
              <a:t>) من اللائحة التنفيذية لقانون </a:t>
            </a:r>
            <a:r>
              <a:rPr lang="ar-KW" sz="2200" b="1" dirty="0">
                <a:solidFill>
                  <a:schemeClr val="tx2"/>
                </a:solidFill>
                <a:latin typeface="Sakkal Majalla" pitchFamily="2" charset="-78"/>
                <a:cs typeface="mohammad bold art 1" pitchFamily="2" charset="-78"/>
              </a:rPr>
              <a:t>الشركات</a:t>
            </a:r>
            <a:endParaRPr lang="en-US" sz="2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lnSpc>
                <a:spcPct val="150000"/>
              </a:lnSpc>
              <a:spcBef>
                <a:spcPct val="0"/>
              </a:spcBef>
              <a:spcAft>
                <a:spcPts val="600"/>
              </a:spcAft>
              <a:buNone/>
            </a:pPr>
            <a:r>
              <a:rPr lang="ar-KW" sz="2000" dirty="0" smtClean="0">
                <a:solidFill>
                  <a:schemeClr val="tx2"/>
                </a:solidFill>
                <a:cs typeface="mohammad bold art 1" pitchFamily="2" charset="-78"/>
              </a:rPr>
              <a:t>على سند من أحكام المادة (</a:t>
            </a:r>
            <a:r>
              <a:rPr lang="en-US" sz="2000" b="1" dirty="0" smtClean="0">
                <a:solidFill>
                  <a:schemeClr val="tx2"/>
                </a:solidFill>
                <a:cs typeface="mohammad bold art 1" pitchFamily="2" charset="-78"/>
              </a:rPr>
              <a:t>21</a:t>
            </a:r>
            <a:r>
              <a:rPr lang="ar-KW" sz="2000" dirty="0" smtClean="0">
                <a:solidFill>
                  <a:schemeClr val="tx2"/>
                </a:solidFill>
                <a:cs typeface="mohammad bold art 1" pitchFamily="2" charset="-78"/>
              </a:rPr>
              <a:t>) من اللائحة التنفيذية للمرسوم بقانون رقم </a:t>
            </a:r>
            <a:r>
              <a:rPr lang="en-US" sz="2000" dirty="0" smtClean="0">
                <a:solidFill>
                  <a:schemeClr val="tx2"/>
                </a:solidFill>
                <a:cs typeface="mohammad bold art 1" pitchFamily="2" charset="-78"/>
              </a:rPr>
              <a:t>25</a:t>
            </a:r>
            <a:r>
              <a:rPr lang="ar-KW" sz="2000" dirty="0" smtClean="0">
                <a:solidFill>
                  <a:schemeClr val="tx2"/>
                </a:solidFill>
                <a:cs typeface="mohammad bold art 1" pitchFamily="2" charset="-78"/>
              </a:rPr>
              <a:t> لسنة </a:t>
            </a:r>
            <a:r>
              <a:rPr lang="en-US" sz="2000" dirty="0" smtClean="0">
                <a:solidFill>
                  <a:schemeClr val="tx2"/>
                </a:solidFill>
                <a:cs typeface="mohammad bold art 1" pitchFamily="2" charset="-78"/>
              </a:rPr>
              <a:t>2012</a:t>
            </a:r>
            <a:r>
              <a:rPr lang="ar-KW" sz="2000" dirty="0" smtClean="0">
                <a:solidFill>
                  <a:schemeClr val="tx2"/>
                </a:solidFill>
                <a:cs typeface="mohammad bold art 1" pitchFamily="2" charset="-78"/>
              </a:rPr>
              <a:t>بإصدار قانون الشركات المعدل بالقانون رقم </a:t>
            </a:r>
            <a:r>
              <a:rPr lang="en-US" sz="2000" dirty="0" smtClean="0">
                <a:solidFill>
                  <a:schemeClr val="tx2"/>
                </a:solidFill>
                <a:cs typeface="mohammad bold art 1" pitchFamily="2" charset="-78"/>
              </a:rPr>
              <a:t>97</a:t>
            </a:r>
            <a:r>
              <a:rPr lang="ar-KW" sz="2000" dirty="0" smtClean="0">
                <a:solidFill>
                  <a:schemeClr val="tx2"/>
                </a:solidFill>
                <a:cs typeface="mohammad bold art 1" pitchFamily="2" charset="-78"/>
              </a:rPr>
              <a:t> لسنة </a:t>
            </a:r>
            <a:r>
              <a:rPr lang="en-US" sz="2000" dirty="0" smtClean="0">
                <a:solidFill>
                  <a:schemeClr val="tx2"/>
                </a:solidFill>
                <a:cs typeface="mohammad bold art 1" pitchFamily="2" charset="-78"/>
              </a:rPr>
              <a:t>2013</a:t>
            </a:r>
            <a:r>
              <a:rPr lang="ar-KW" sz="2000" dirty="0" smtClean="0">
                <a:solidFill>
                  <a:schemeClr val="tx2"/>
                </a:solidFill>
                <a:cs typeface="mohammad bold art 1" pitchFamily="2" charset="-78"/>
              </a:rPr>
              <a:t>والتي دعت إلى توقيع مذكرات تفاهم بين الجهات الرقابية لتفادي ازدواجية الرقابة، وسعياً من الطرفين لتنسيق التعاون في هذه المجالات وصولاً</a:t>
            </a:r>
            <a:r>
              <a:rPr lang="ar-KW" sz="2000" dirty="0">
                <a:solidFill>
                  <a:schemeClr val="tx2"/>
                </a:solidFill>
                <a:cs typeface="mohammad bold art 1" pitchFamily="2" charset="-78"/>
              </a:rPr>
              <a:t> </a:t>
            </a:r>
            <a:r>
              <a:rPr lang="ar-KW" sz="2000" dirty="0" smtClean="0">
                <a:solidFill>
                  <a:schemeClr val="tx2"/>
                </a:solidFill>
                <a:cs typeface="mohammad bold art 1" pitchFamily="2" charset="-78"/>
              </a:rPr>
              <a:t>إلى تحقيق الانسجام والتكامل في آليات العمل و إجراءاته بين أجهزة الدولة وتخفيفاً للأعباء الإجرائية على جمهور المتعاملين في هذا المجال، وتحقيقاً لرقابة فاعلة وضماناً لإنجاز الأعمال على أكمل وجه وبما يكفل الوضوح والشفافية والانضباط.</a:t>
            </a:r>
            <a:endParaRPr lang="ar-KW" sz="2000" dirty="0">
              <a:solidFill>
                <a:schemeClr val="tx2"/>
              </a:solidFill>
              <a:cs typeface="mohammad bold art 1" pitchFamily="2" charset="-78"/>
            </a:endParaRPr>
          </a:p>
          <a:p>
            <a:pPr marL="0" lvl="0" indent="0" algn="just" rtl="1" fontAlgn="base">
              <a:lnSpc>
                <a:spcPct val="115000"/>
              </a:lnSpc>
              <a:spcBef>
                <a:spcPts val="0"/>
              </a:spcBef>
              <a:buNone/>
            </a:pPr>
            <a:endParaRPr lang="en-US" sz="24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5</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2932"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0871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2463031"/>
            <a:ext cx="6984776" cy="1974081"/>
          </a:xfrm>
        </p:spPr>
        <p:txBody>
          <a:bodyPr>
            <a:normAutofit/>
          </a:bodyPr>
          <a:lstStyle/>
          <a:p>
            <a:pPr rtl="1"/>
            <a:r>
              <a:rPr lang="ar-KW" sz="6600" dirty="0">
                <a:solidFill>
                  <a:srgbClr val="1F497D"/>
                </a:solidFill>
                <a:cs typeface="mohammad bold art 1" pitchFamily="2" charset="-78"/>
              </a:rPr>
              <a:t>نطاق </a:t>
            </a:r>
            <a:r>
              <a:rPr lang="ar-KW" sz="6600" dirty="0" smtClean="0">
                <a:solidFill>
                  <a:srgbClr val="1F497D"/>
                </a:solidFill>
                <a:cs typeface="mohammad bold art 1" pitchFamily="2" charset="-78"/>
              </a:rPr>
              <a:t>التطبيق</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837469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نطاق التطبيق</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buFont typeface="Arial" charset="0"/>
              <a:buChar char="•"/>
            </a:pPr>
            <a:endParaRPr lang="ar-KW" sz="2400" dirty="0" smtClean="0">
              <a:solidFill>
                <a:schemeClr val="tx2"/>
              </a:solidFill>
              <a:cs typeface="mohammad bold art 1" pitchFamily="2" charset="-78"/>
            </a:endParaRPr>
          </a:p>
          <a:p>
            <a:pPr lvl="0" algn="just" rtl="1" fontAlgn="base">
              <a:spcAft>
                <a:spcPct val="0"/>
              </a:spcAft>
              <a:buFont typeface="Arial" charset="0"/>
              <a:buChar char="•"/>
            </a:pPr>
            <a:endParaRPr lang="en-US"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7</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33400" y="1988840"/>
            <a:ext cx="8015522" cy="2369880"/>
          </a:xfrm>
          <a:prstGeom prst="rect">
            <a:avLst/>
          </a:prstGeom>
          <a:noFill/>
        </p:spPr>
        <p:txBody>
          <a:bodyPr wrap="square" rtlCol="0">
            <a:spAutoFit/>
          </a:bodyPr>
          <a:lstStyle/>
          <a:p>
            <a:pPr algn="r" rtl="1"/>
            <a:r>
              <a:rPr lang="ar-KW" sz="3200" b="1" u="sng" dirty="0">
                <a:solidFill>
                  <a:schemeClr val="tx2"/>
                </a:solidFill>
                <a:latin typeface="Sakkal Majalla" pitchFamily="2" charset="-78"/>
                <a:ea typeface="+mj-ea"/>
                <a:cs typeface="mohammad bold art 1" pitchFamily="2" charset="-78"/>
              </a:rPr>
              <a:t>يشمل نطاق تنسيق التعاون بين الطرفين ما يلي</a:t>
            </a:r>
            <a:r>
              <a:rPr lang="ar-KW" sz="3200" b="1" u="sng" dirty="0" smtClean="0">
                <a:solidFill>
                  <a:schemeClr val="tx2"/>
                </a:solidFill>
                <a:latin typeface="Sakkal Majalla" pitchFamily="2" charset="-78"/>
                <a:ea typeface="+mj-ea"/>
                <a:cs typeface="mohammad bold art 1" pitchFamily="2" charset="-78"/>
              </a:rPr>
              <a:t>:</a:t>
            </a:r>
          </a:p>
          <a:p>
            <a:pPr algn="r" rtl="1"/>
            <a:endParaRPr lang="ar-KW" sz="2000" dirty="0">
              <a:solidFill>
                <a:schemeClr val="tx2"/>
              </a:solidFill>
              <a:latin typeface="Sakkal Majalla" pitchFamily="2" charset="-78"/>
              <a:ea typeface="+mj-ea"/>
              <a:cs typeface="mohammad bold art 1" pitchFamily="2" charset="-78"/>
            </a:endParaRPr>
          </a:p>
          <a:p>
            <a:pPr marL="628650" indent="-452438" algn="r" rtl="1">
              <a:buFont typeface="+mj-lt"/>
              <a:buAutoNum type="arabicPeriod"/>
            </a:pPr>
            <a:r>
              <a:rPr lang="ar-KW" sz="3200" dirty="0" smtClean="0">
                <a:solidFill>
                  <a:schemeClr val="tx2"/>
                </a:solidFill>
                <a:latin typeface="Sakkal Majalla" pitchFamily="2" charset="-78"/>
                <a:ea typeface="+mj-ea"/>
                <a:cs typeface="mohammad bold art 1" pitchFamily="2" charset="-78"/>
              </a:rPr>
              <a:t>الشركات </a:t>
            </a:r>
            <a:r>
              <a:rPr lang="ar-KW" sz="3200" dirty="0">
                <a:solidFill>
                  <a:schemeClr val="tx2"/>
                </a:solidFill>
                <a:latin typeface="Sakkal Majalla" pitchFamily="2" charset="-78"/>
                <a:ea typeface="+mj-ea"/>
                <a:cs typeface="mohammad bold art 1" pitchFamily="2" charset="-78"/>
              </a:rPr>
              <a:t>المرخص </a:t>
            </a:r>
            <a:r>
              <a:rPr lang="ar-KW" sz="3200" dirty="0" smtClean="0">
                <a:solidFill>
                  <a:schemeClr val="tx2"/>
                </a:solidFill>
                <a:latin typeface="Sakkal Majalla" pitchFamily="2" charset="-78"/>
                <a:ea typeface="+mj-ea"/>
                <a:cs typeface="mohammad bold art 1" pitchFamily="2" charset="-78"/>
              </a:rPr>
              <a:t>لها</a:t>
            </a:r>
            <a:r>
              <a:rPr lang="ar-KW" sz="3200" dirty="0" smtClean="0">
                <a:solidFill>
                  <a:srgbClr val="1F497D"/>
                </a:solidFill>
                <a:latin typeface="Sakkal Majalla" pitchFamily="2" charset="-78"/>
                <a:cs typeface="mohammad bold art 1" pitchFamily="2" charset="-78"/>
              </a:rPr>
              <a:t>. </a:t>
            </a:r>
            <a:endParaRPr lang="en-US" sz="3200" dirty="0" smtClean="0">
              <a:solidFill>
                <a:srgbClr val="1F497D"/>
              </a:solidFill>
              <a:latin typeface="Sakkal Majalla" pitchFamily="2" charset="-78"/>
              <a:cs typeface="mohammad bold art 1" pitchFamily="2" charset="-78"/>
            </a:endParaRPr>
          </a:p>
          <a:p>
            <a:pPr marL="628650" indent="-452438" algn="r" rtl="1">
              <a:buFont typeface="+mj-lt"/>
              <a:buAutoNum type="arabicPeriod"/>
            </a:pPr>
            <a:r>
              <a:rPr lang="ar-KW" sz="3200" dirty="0" smtClean="0">
                <a:solidFill>
                  <a:schemeClr val="tx2"/>
                </a:solidFill>
                <a:latin typeface="Sakkal Majalla" pitchFamily="2" charset="-78"/>
                <a:ea typeface="+mj-ea"/>
                <a:cs typeface="mohammad bold art 1" pitchFamily="2" charset="-78"/>
              </a:rPr>
              <a:t>الشركات المدرجة</a:t>
            </a:r>
            <a:r>
              <a:rPr lang="ar-KW" sz="3200" dirty="0">
                <a:solidFill>
                  <a:schemeClr val="tx2"/>
                </a:solidFill>
                <a:latin typeface="Sakkal Majalla" pitchFamily="2" charset="-78"/>
                <a:ea typeface="+mj-ea"/>
                <a:cs typeface="mohammad bold art 1" pitchFamily="2" charset="-78"/>
              </a:rPr>
              <a:t>.</a:t>
            </a:r>
            <a:endParaRPr lang="ar-KW" sz="3200" dirty="0" smtClean="0">
              <a:solidFill>
                <a:schemeClr val="tx2"/>
              </a:solidFill>
              <a:latin typeface="Sakkal Majalla" pitchFamily="2" charset="-78"/>
              <a:ea typeface="+mj-ea"/>
              <a:cs typeface="mohammad bold art 1" pitchFamily="2" charset="-78"/>
            </a:endParaRPr>
          </a:p>
          <a:p>
            <a:pPr marL="628650" indent="-452438" algn="r" rtl="1">
              <a:buFont typeface="+mj-lt"/>
              <a:buAutoNum type="arabicPeriod"/>
            </a:pPr>
            <a:r>
              <a:rPr lang="ar-KW" sz="3200" dirty="0" smtClean="0">
                <a:solidFill>
                  <a:schemeClr val="tx2"/>
                </a:solidFill>
                <a:latin typeface="Sakkal Majalla" pitchFamily="2" charset="-78"/>
                <a:ea typeface="+mj-ea"/>
                <a:cs typeface="mohammad bold art 1" pitchFamily="2" charset="-78"/>
              </a:rPr>
              <a:t>الشركات </a:t>
            </a:r>
            <a:r>
              <a:rPr lang="ar-KW" sz="3200" dirty="0">
                <a:solidFill>
                  <a:schemeClr val="tx2"/>
                </a:solidFill>
                <a:latin typeface="Sakkal Majalla" pitchFamily="2" charset="-78"/>
                <a:ea typeface="+mj-ea"/>
                <a:cs typeface="mohammad bold art 1" pitchFamily="2" charset="-78"/>
              </a:rPr>
              <a:t>غير المدرجة.</a:t>
            </a:r>
          </a:p>
        </p:txBody>
      </p:sp>
    </p:spTree>
    <p:extLst>
      <p:ext uri="{BB962C8B-B14F-4D97-AF65-F5344CB8AC3E}">
        <p14:creationId xmlns:p14="http://schemas.microsoft.com/office/powerpoint/2010/main" val="910871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2463031"/>
            <a:ext cx="6984776" cy="1974081"/>
          </a:xfrm>
        </p:spPr>
        <p:txBody>
          <a:bodyPr>
            <a:normAutofit/>
          </a:bodyPr>
          <a:lstStyle/>
          <a:p>
            <a:pPr rtl="1"/>
            <a:r>
              <a:rPr lang="ar-KW" sz="6600" dirty="0" smtClean="0">
                <a:solidFill>
                  <a:srgbClr val="1F497D"/>
                </a:solidFill>
                <a:cs typeface="mohammad bold art 1" pitchFamily="2" charset="-78"/>
              </a:rPr>
              <a:t>التعريفات</a:t>
            </a:r>
            <a:endParaRPr lang="ar-KW" sz="6600"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3643376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dirty="0">
                <a:solidFill>
                  <a:schemeClr val="tx2"/>
                </a:solidFill>
                <a:latin typeface="Sakkal Majalla" pitchFamily="2" charset="-78"/>
                <a:cs typeface="mohammad bold art 1" pitchFamily="2" charset="-78"/>
              </a:rPr>
              <a:t>التعريفات الرئيسية</a:t>
            </a:r>
            <a:endParaRPr lang="en-US" sz="3600"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19100" y="1637859"/>
            <a:ext cx="8229600" cy="4525963"/>
          </a:xfrm>
        </p:spPr>
        <p:txBody>
          <a:bodyPr>
            <a:normAutofit fontScale="92500"/>
          </a:bodyPr>
          <a:lstStyle/>
          <a:p>
            <a:pPr algn="just" rtl="1" fontAlgn="base">
              <a:lnSpc>
                <a:spcPct val="150000"/>
              </a:lnSpc>
              <a:spcAft>
                <a:spcPct val="0"/>
              </a:spcAft>
            </a:pPr>
            <a:r>
              <a:rPr lang="ar-KW" sz="2000" b="1" dirty="0" smtClean="0">
                <a:solidFill>
                  <a:schemeClr val="tx2">
                    <a:lumMod val="75000"/>
                  </a:schemeClr>
                </a:solidFill>
                <a:cs typeface="mohammad bold art 1" pitchFamily="2" charset="-78"/>
              </a:rPr>
              <a:t>الهيئة:  </a:t>
            </a:r>
            <a:r>
              <a:rPr lang="ar-KW" sz="2000" dirty="0" smtClean="0">
                <a:solidFill>
                  <a:schemeClr val="tx2"/>
                </a:solidFill>
                <a:cs typeface="mohammad bold art 1" pitchFamily="2" charset="-78"/>
              </a:rPr>
              <a:t>هيئة </a:t>
            </a:r>
            <a:r>
              <a:rPr lang="ar-KW" sz="2000" dirty="0">
                <a:solidFill>
                  <a:schemeClr val="tx2"/>
                </a:solidFill>
                <a:cs typeface="mohammad bold art 1" pitchFamily="2" charset="-78"/>
              </a:rPr>
              <a:t>أسواق المال.</a:t>
            </a:r>
          </a:p>
          <a:p>
            <a:pPr algn="just" rtl="1" fontAlgn="base">
              <a:lnSpc>
                <a:spcPct val="150000"/>
              </a:lnSpc>
              <a:spcAft>
                <a:spcPct val="0"/>
              </a:spcAft>
            </a:pPr>
            <a:r>
              <a:rPr lang="ar-KW" sz="2000" b="1" dirty="0" smtClean="0">
                <a:solidFill>
                  <a:schemeClr val="tx2">
                    <a:lumMod val="75000"/>
                  </a:schemeClr>
                </a:solidFill>
                <a:cs typeface="mohammad bold art 1" pitchFamily="2" charset="-78"/>
              </a:rPr>
              <a:t>الوزارة: </a:t>
            </a:r>
            <a:r>
              <a:rPr lang="ar-KW" sz="2000" dirty="0">
                <a:solidFill>
                  <a:schemeClr val="tx2"/>
                </a:solidFill>
                <a:cs typeface="mohammad bold art 1" pitchFamily="2" charset="-78"/>
              </a:rPr>
              <a:t>وزارة التجارة والصناعة.</a:t>
            </a:r>
          </a:p>
          <a:p>
            <a:pPr algn="just" rtl="1" fontAlgn="base">
              <a:lnSpc>
                <a:spcPct val="150000"/>
              </a:lnSpc>
              <a:spcAft>
                <a:spcPct val="0"/>
              </a:spcAft>
            </a:pPr>
            <a:r>
              <a:rPr lang="ar-KW" sz="2000" b="1" dirty="0">
                <a:solidFill>
                  <a:schemeClr val="tx2">
                    <a:lumMod val="75000"/>
                  </a:schemeClr>
                </a:solidFill>
                <a:cs typeface="mohammad bold art 1" pitchFamily="2" charset="-78"/>
              </a:rPr>
              <a:t>قانون </a:t>
            </a:r>
            <a:r>
              <a:rPr lang="ar-KW" sz="2000" b="1" dirty="0" smtClean="0">
                <a:solidFill>
                  <a:schemeClr val="tx2">
                    <a:lumMod val="75000"/>
                  </a:schemeClr>
                </a:solidFill>
                <a:cs typeface="mohammad bold art 1" pitchFamily="2" charset="-78"/>
              </a:rPr>
              <a:t>الهيئة: </a:t>
            </a:r>
            <a:r>
              <a:rPr lang="ar-KW" sz="2000" dirty="0">
                <a:solidFill>
                  <a:schemeClr val="tx2"/>
                </a:solidFill>
                <a:cs typeface="mohammad bold art 1" pitchFamily="2" charset="-78"/>
              </a:rPr>
              <a:t>القانون رقم </a:t>
            </a:r>
            <a:r>
              <a:rPr lang="en-US" sz="2000" dirty="0" smtClean="0">
                <a:solidFill>
                  <a:schemeClr val="tx2"/>
                </a:solidFill>
                <a:cs typeface="mohammad bold art 1" pitchFamily="2" charset="-78"/>
              </a:rPr>
              <a:t>7</a:t>
            </a:r>
            <a:r>
              <a:rPr lang="ar-KW" sz="2000" dirty="0" smtClean="0">
                <a:solidFill>
                  <a:schemeClr val="tx2"/>
                </a:solidFill>
                <a:cs typeface="mohammad bold art 1" pitchFamily="2" charset="-78"/>
              </a:rPr>
              <a:t>لسنة </a:t>
            </a:r>
            <a:r>
              <a:rPr lang="en-US" sz="2000" dirty="0" smtClean="0">
                <a:solidFill>
                  <a:schemeClr val="tx2"/>
                </a:solidFill>
                <a:cs typeface="mohammad bold art 1" pitchFamily="2" charset="-78"/>
              </a:rPr>
              <a:t>2010</a:t>
            </a:r>
            <a:r>
              <a:rPr lang="ar-KW" sz="2000" dirty="0" smtClean="0">
                <a:solidFill>
                  <a:schemeClr val="tx2"/>
                </a:solidFill>
                <a:cs typeface="mohammad bold art 1" pitchFamily="2" charset="-78"/>
              </a:rPr>
              <a:t>بشأن </a:t>
            </a:r>
            <a:r>
              <a:rPr lang="ar-KW" sz="2000" dirty="0">
                <a:solidFill>
                  <a:schemeClr val="tx2"/>
                </a:solidFill>
                <a:cs typeface="mohammad bold art 1" pitchFamily="2" charset="-78"/>
              </a:rPr>
              <a:t>إنشاء هيئة أسواق المال وتنظيم نشاط الأوراق </a:t>
            </a:r>
            <a:r>
              <a:rPr lang="ar-KW" sz="2000" dirty="0" smtClean="0">
                <a:solidFill>
                  <a:schemeClr val="tx2"/>
                </a:solidFill>
                <a:cs typeface="mohammad bold art 1" pitchFamily="2" charset="-78"/>
              </a:rPr>
              <a:t>المالية وتعديلاته.</a:t>
            </a:r>
            <a:endParaRPr lang="ar-KW" sz="2000" dirty="0">
              <a:solidFill>
                <a:schemeClr val="tx2"/>
              </a:solidFill>
              <a:cs typeface="mohammad bold art 1" pitchFamily="2" charset="-78"/>
            </a:endParaRPr>
          </a:p>
          <a:p>
            <a:pPr algn="just" rtl="1" fontAlgn="base">
              <a:lnSpc>
                <a:spcPct val="150000"/>
              </a:lnSpc>
              <a:spcAft>
                <a:spcPct val="0"/>
              </a:spcAft>
            </a:pPr>
            <a:r>
              <a:rPr lang="ar-KW" sz="2000" b="1" dirty="0">
                <a:solidFill>
                  <a:schemeClr val="tx2">
                    <a:lumMod val="75000"/>
                  </a:schemeClr>
                </a:solidFill>
                <a:cs typeface="mohammad bold art 1" pitchFamily="2" charset="-78"/>
              </a:rPr>
              <a:t>قانون </a:t>
            </a:r>
            <a:r>
              <a:rPr lang="ar-KW" sz="2000" b="1" dirty="0" smtClean="0">
                <a:solidFill>
                  <a:schemeClr val="tx2">
                    <a:lumMod val="75000"/>
                  </a:schemeClr>
                </a:solidFill>
                <a:cs typeface="mohammad bold art 1" pitchFamily="2" charset="-78"/>
              </a:rPr>
              <a:t>الشركات: </a:t>
            </a:r>
            <a:r>
              <a:rPr lang="ar-KW" sz="2000" dirty="0" smtClean="0">
                <a:solidFill>
                  <a:schemeClr val="tx2"/>
                </a:solidFill>
                <a:cs typeface="mohammad bold art 1" pitchFamily="2" charset="-78"/>
              </a:rPr>
              <a:t>مرسوم </a:t>
            </a:r>
            <a:r>
              <a:rPr lang="ar-KW" sz="2000" dirty="0">
                <a:solidFill>
                  <a:schemeClr val="tx2"/>
                </a:solidFill>
                <a:cs typeface="mohammad bold art 1" pitchFamily="2" charset="-78"/>
              </a:rPr>
              <a:t>بقانون رقم </a:t>
            </a:r>
            <a:r>
              <a:rPr lang="en-US" sz="2000" dirty="0" smtClean="0">
                <a:solidFill>
                  <a:schemeClr val="tx2"/>
                </a:solidFill>
                <a:cs typeface="mohammad bold art 1" pitchFamily="2" charset="-78"/>
              </a:rPr>
              <a:t>25</a:t>
            </a:r>
            <a:r>
              <a:rPr lang="ar-KW" sz="2000" dirty="0" smtClean="0">
                <a:solidFill>
                  <a:schemeClr val="tx2"/>
                </a:solidFill>
                <a:cs typeface="mohammad bold art 1" pitchFamily="2" charset="-78"/>
              </a:rPr>
              <a:t>لسنة </a:t>
            </a:r>
            <a:r>
              <a:rPr lang="en-US" sz="2000" dirty="0" smtClean="0">
                <a:solidFill>
                  <a:schemeClr val="tx2"/>
                </a:solidFill>
                <a:cs typeface="mohammad bold art 1" pitchFamily="2" charset="-78"/>
              </a:rPr>
              <a:t>2012</a:t>
            </a:r>
            <a:r>
              <a:rPr lang="ar-KW" sz="2000" dirty="0" smtClean="0">
                <a:solidFill>
                  <a:schemeClr val="tx2"/>
                </a:solidFill>
                <a:cs typeface="mohammad bold art 1" pitchFamily="2" charset="-78"/>
              </a:rPr>
              <a:t>بإصدار </a:t>
            </a:r>
            <a:r>
              <a:rPr lang="ar-KW" sz="2000" dirty="0">
                <a:solidFill>
                  <a:schemeClr val="tx2"/>
                </a:solidFill>
                <a:cs typeface="mohammad bold art 1" pitchFamily="2" charset="-78"/>
              </a:rPr>
              <a:t>قانون الشركات وتعديلاته.</a:t>
            </a:r>
          </a:p>
          <a:p>
            <a:pPr algn="just" rtl="1" fontAlgn="base">
              <a:lnSpc>
                <a:spcPct val="150000"/>
              </a:lnSpc>
              <a:spcAft>
                <a:spcPct val="0"/>
              </a:spcAft>
            </a:pPr>
            <a:r>
              <a:rPr lang="ar-KW" sz="2000" b="1" dirty="0" smtClean="0">
                <a:solidFill>
                  <a:schemeClr val="tx2">
                    <a:lumMod val="75000"/>
                  </a:schemeClr>
                </a:solidFill>
                <a:cs typeface="mohammad bold art 1" pitchFamily="2" charset="-78"/>
              </a:rPr>
              <a:t>الشركة </a:t>
            </a:r>
            <a:r>
              <a:rPr lang="ar-KW" sz="2000" b="1" dirty="0">
                <a:solidFill>
                  <a:schemeClr val="tx2">
                    <a:lumMod val="75000"/>
                  </a:schemeClr>
                </a:solidFill>
                <a:cs typeface="mohammad bold art 1" pitchFamily="2" charset="-78"/>
              </a:rPr>
              <a:t>المرخص </a:t>
            </a:r>
            <a:r>
              <a:rPr lang="ar-KW" sz="2000" b="1" dirty="0" smtClean="0">
                <a:solidFill>
                  <a:schemeClr val="tx2">
                    <a:lumMod val="75000"/>
                  </a:schemeClr>
                </a:solidFill>
                <a:cs typeface="mohammad bold art 1" pitchFamily="2" charset="-78"/>
              </a:rPr>
              <a:t>لها: </a:t>
            </a:r>
            <a:r>
              <a:rPr lang="ar-KW" sz="2000" dirty="0" smtClean="0">
                <a:solidFill>
                  <a:schemeClr val="tx2"/>
                </a:solidFill>
                <a:cs typeface="mohammad bold art 1" pitchFamily="2" charset="-78"/>
              </a:rPr>
              <a:t>شركة حاصلة </a:t>
            </a:r>
            <a:r>
              <a:rPr lang="ar-KW" sz="2000" dirty="0">
                <a:solidFill>
                  <a:schemeClr val="tx2"/>
                </a:solidFill>
                <a:cs typeface="mohammad bold art 1" pitchFamily="2" charset="-78"/>
              </a:rPr>
              <a:t>على ترخيص من الهيئة لممارسة نشاط من أنشطة الأوراق </a:t>
            </a:r>
            <a:r>
              <a:rPr lang="ar-KW" sz="2000" dirty="0" smtClean="0">
                <a:solidFill>
                  <a:schemeClr val="tx2"/>
                </a:solidFill>
                <a:cs typeface="mohammad bold art 1" pitchFamily="2" charset="-78"/>
              </a:rPr>
              <a:t>المالية المنصوص عليها في المادة </a:t>
            </a:r>
            <a:r>
              <a:rPr lang="en-US" sz="2000" dirty="0" smtClean="0">
                <a:solidFill>
                  <a:schemeClr val="tx2"/>
                </a:solidFill>
                <a:cs typeface="mohammad bold art 1" pitchFamily="2" charset="-78"/>
              </a:rPr>
              <a:t>63</a:t>
            </a:r>
            <a:r>
              <a:rPr lang="ar-KW" sz="2000" dirty="0" smtClean="0">
                <a:solidFill>
                  <a:schemeClr val="tx2"/>
                </a:solidFill>
                <a:cs typeface="mohammad bold art 1" pitchFamily="2" charset="-78"/>
              </a:rPr>
              <a:t> من القانون رقم </a:t>
            </a:r>
            <a:r>
              <a:rPr lang="en-US" sz="2000" dirty="0" smtClean="0">
                <a:solidFill>
                  <a:schemeClr val="tx2"/>
                </a:solidFill>
                <a:cs typeface="mohammad bold art 1" pitchFamily="2" charset="-78"/>
              </a:rPr>
              <a:t>7 </a:t>
            </a:r>
            <a:r>
              <a:rPr lang="ar-KW" sz="2000" dirty="0" smtClean="0">
                <a:solidFill>
                  <a:schemeClr val="tx2"/>
                </a:solidFill>
                <a:cs typeface="mohammad bold art 1" pitchFamily="2" charset="-78"/>
              </a:rPr>
              <a:t>لسنة </a:t>
            </a:r>
            <a:r>
              <a:rPr lang="en-US" sz="2000" dirty="0" smtClean="0">
                <a:solidFill>
                  <a:schemeClr val="tx2"/>
                </a:solidFill>
                <a:cs typeface="mohammad bold art 1" pitchFamily="2" charset="-78"/>
              </a:rPr>
              <a:t>2010 </a:t>
            </a:r>
            <a:r>
              <a:rPr lang="ar-KW" sz="2000" dirty="0" smtClean="0">
                <a:solidFill>
                  <a:schemeClr val="tx2"/>
                </a:solidFill>
                <a:cs typeface="mohammad bold art 1" pitchFamily="2" charset="-78"/>
              </a:rPr>
              <a:t>والمادة </a:t>
            </a:r>
            <a:r>
              <a:rPr lang="en-US" sz="2000" dirty="0" smtClean="0">
                <a:solidFill>
                  <a:schemeClr val="tx2"/>
                </a:solidFill>
                <a:cs typeface="mohammad bold art 1" pitchFamily="2" charset="-78"/>
              </a:rPr>
              <a:t>124</a:t>
            </a:r>
            <a:r>
              <a:rPr lang="ar-KW" sz="2000" dirty="0" smtClean="0">
                <a:solidFill>
                  <a:schemeClr val="tx2"/>
                </a:solidFill>
                <a:cs typeface="mohammad bold art 1" pitchFamily="2" charset="-78"/>
              </a:rPr>
              <a:t> من لائحته التنفيذية والقرارات الصادرة بهذا الخصوص عن الهيئة (سواء كانت مدرجة أو غير مدرجة). </a:t>
            </a:r>
          </a:p>
          <a:p>
            <a:pPr algn="just" rtl="1" fontAlgn="base">
              <a:lnSpc>
                <a:spcPct val="150000"/>
              </a:lnSpc>
              <a:spcAft>
                <a:spcPct val="0"/>
              </a:spcAft>
            </a:pPr>
            <a:endParaRPr lang="ar-KW" sz="20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9</a:t>
            </a:fld>
            <a:endParaRPr lang="en-US" dirty="0">
              <a:solidFill>
                <a:prstClr val="black">
                  <a:tint val="75000"/>
                </a:prstClr>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9837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3309</TotalTime>
  <Words>1193</Words>
  <Application>Microsoft Office PowerPoint</Application>
  <PresentationFormat>On-screen Show (4:3)</PresentationFormat>
  <Paragraphs>194</Paragraphs>
  <Slides>23</Slides>
  <Notes>18</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1_Office Theme</vt:lpstr>
      <vt:lpstr>ورشة عمل </vt:lpstr>
      <vt:lpstr>جدول أعمال الورشة</vt:lpstr>
      <vt:lpstr>مقدمة:</vt:lpstr>
      <vt:lpstr>تكليف هيئة  أسواق المال</vt:lpstr>
      <vt:lpstr>مادة (21) من اللائحة التنفيذية لقانون الشركات</vt:lpstr>
      <vt:lpstr>نطاق التطبيق</vt:lpstr>
      <vt:lpstr>نطاق التطبيق</vt:lpstr>
      <vt:lpstr>التعريفات</vt:lpstr>
      <vt:lpstr>التعريفات الرئيسية</vt:lpstr>
      <vt:lpstr>التعريفات الرئيسية</vt:lpstr>
      <vt:lpstr>مجالات الأعمال</vt:lpstr>
      <vt:lpstr>مجالات الأعمال (الشركات المرخص لها)</vt:lpstr>
      <vt:lpstr>مجالات الأعمال (الشركات المرخص لها)</vt:lpstr>
      <vt:lpstr>مجالات الأعمال (الشركات المرخص لها)</vt:lpstr>
      <vt:lpstr>مجالات الأعمال (الشركات المرخص لها)</vt:lpstr>
      <vt:lpstr>مجالات الأعمال (الشركات المدرجة)</vt:lpstr>
      <vt:lpstr>مجالات الأعمال (الشركات المدرجة)</vt:lpstr>
      <vt:lpstr>مجالات الأعمال (الشركات غير المدرجة)</vt:lpstr>
      <vt:lpstr>مجالات الأعمال (بنود عامة)</vt:lpstr>
      <vt:lpstr>مجالات الأعمال (بنود عامة)</vt:lpstr>
      <vt:lpstr>مجالات الأعمال (بنود عامة)</vt:lpstr>
      <vt:lpstr>مجالات الأعمال (بنود عامة)</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Waleed Al-nafrawi</cp:lastModifiedBy>
  <cp:revision>164</cp:revision>
  <cp:lastPrinted>2015-02-08T11:45:25Z</cp:lastPrinted>
  <dcterms:created xsi:type="dcterms:W3CDTF">2014-09-25T11:33:14Z</dcterms:created>
  <dcterms:modified xsi:type="dcterms:W3CDTF">2015-02-09T09:26:53Z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772d5386-d1c8-4754-aeb3-5217e5e49e62</vt:lpwstr>
  </property>
  <property fmtid="{D5CDD505-2E9C-101B-9397-08002B2CF9AE}" pid="3" name="CMAClassification">
    <vt:lpwstr>Public</vt:lpwstr>
  </property>
</Properties>
</file>